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6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80" r:id="rId11"/>
    <p:sldId id="267" r:id="rId12"/>
    <p:sldId id="278" r:id="rId13"/>
    <p:sldId id="276" r:id="rId14"/>
    <p:sldId id="279" r:id="rId15"/>
    <p:sldId id="277" r:id="rId16"/>
    <p:sldId id="291" r:id="rId17"/>
    <p:sldId id="284" r:id="rId18"/>
    <p:sldId id="285" r:id="rId19"/>
    <p:sldId id="286" r:id="rId20"/>
    <p:sldId id="288" r:id="rId21"/>
    <p:sldId id="287" r:id="rId22"/>
    <p:sldId id="289" r:id="rId23"/>
    <p:sldId id="290" r:id="rId24"/>
    <p:sldId id="283" r:id="rId25"/>
    <p:sldId id="281" r:id="rId26"/>
    <p:sldId id="282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74"/>
    <p:restoredTop sz="94079"/>
  </p:normalViewPr>
  <p:slideViewPr>
    <p:cSldViewPr snapToGrid="0" snapToObjects="1">
      <p:cViewPr>
        <p:scale>
          <a:sx n="86" d="100"/>
          <a:sy n="86" d="100"/>
        </p:scale>
        <p:origin x="17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E58F99-E4BC-0B4D-86DF-42AB7609CFF7}" type="datetimeFigureOut">
              <a:rPr kumimoji="1" lang="ja-JP" altLang="en-US" smtClean="0"/>
              <a:t>2018/12/4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373098-8969-C149-A37D-BFCE8BAC1C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0891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ja-JP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9753-5327-B64F-88E6-3A6F5D63470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6BD64-BFF4-0A46-9B40-4C1CC0D98C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30B79753-5327-B64F-88E6-3A6F5D63470C}" type="datetimeFigureOut">
              <a:rPr kumimoji="0"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12/4/18</a:t>
            </a:fld>
            <a:endParaRPr kumimoji="0"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kumimoji="0"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B136BD64-BFF4-0A46-9B40-4C1CC0D98CFA}" type="slidenum">
              <a:rPr kumimoji="0"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kumimoji="0"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80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399012" y="3742031"/>
            <a:ext cx="761362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b="1" dirty="0" err="1">
                <a:solidFill>
                  <a:prstClr val="black"/>
                </a:solidFill>
              </a:rPr>
              <a:t>Baysean</a:t>
            </a:r>
            <a:r>
              <a:rPr lang="en-US" altLang="ja-JP" sz="3600" b="1" dirty="0">
                <a:solidFill>
                  <a:prstClr val="black"/>
                </a:solidFill>
              </a:rPr>
              <a:t> Inference</a:t>
            </a:r>
          </a:p>
          <a:p>
            <a:pPr defTabSz="457200"/>
            <a:r>
              <a:rPr lang="en-US" altLang="ja-JP" b="1" dirty="0">
                <a:solidFill>
                  <a:prstClr val="black"/>
                </a:solidFill>
              </a:rPr>
              <a:t>https://</a:t>
            </a:r>
            <a:r>
              <a:rPr lang="en-US" altLang="ja-JP" b="1" dirty="0" err="1">
                <a:solidFill>
                  <a:prstClr val="black"/>
                </a:solidFill>
              </a:rPr>
              <a:t>www.youtube.com</a:t>
            </a:r>
            <a:r>
              <a:rPr lang="en-US" altLang="ja-JP" b="1" dirty="0">
                <a:solidFill>
                  <a:prstClr val="black"/>
                </a:solidFill>
              </a:rPr>
              <a:t>/</a:t>
            </a:r>
            <a:r>
              <a:rPr lang="en-US" altLang="ja-JP" b="1" dirty="0" err="1">
                <a:solidFill>
                  <a:prstClr val="black"/>
                </a:solidFill>
              </a:rPr>
              <a:t>watch?v</a:t>
            </a:r>
            <a:r>
              <a:rPr lang="en-US" altLang="ja-JP" b="1" dirty="0">
                <a:solidFill>
                  <a:prstClr val="black"/>
                </a:solidFill>
              </a:rPr>
              <a:t>=-e8wOcaascM</a:t>
            </a:r>
          </a:p>
          <a:p>
            <a:pPr defTabSz="457200"/>
            <a:endParaRPr lang="en-US" altLang="ja-JP" sz="3600" b="1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600" b="1" dirty="0" smtClean="0">
                <a:solidFill>
                  <a:srgbClr val="FF0000"/>
                </a:solidFill>
              </a:rPr>
              <a:t>P(</a:t>
            </a:r>
            <a:r>
              <a:rPr lang="en-US" altLang="ja-JP" sz="3600" b="1" dirty="0" err="1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err="1" smtClean="0">
                <a:solidFill>
                  <a:srgbClr val="FF0000"/>
                </a:solidFill>
              </a:rPr>
              <a:t>|data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 = [P(</a:t>
            </a:r>
            <a:r>
              <a:rPr lang="en-US" altLang="ja-JP" sz="3600" b="1" dirty="0" err="1" smtClean="0">
                <a:solidFill>
                  <a:srgbClr val="FF0000"/>
                </a:solidFill>
              </a:rPr>
              <a:t>data|</a:t>
            </a:r>
            <a:r>
              <a:rPr lang="en-US" altLang="ja-JP" sz="3600" b="1" dirty="0" err="1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 x P(</a:t>
            </a:r>
            <a:r>
              <a:rPr lang="en-US" altLang="ja-JP" sz="3600" b="1" dirty="0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)] / P(data)</a:t>
            </a:r>
            <a:endParaRPr lang="en-US" altLang="ja-JP" sz="3600" b="1" dirty="0">
              <a:solidFill>
                <a:srgbClr val="FF0000"/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508" y="320271"/>
            <a:ext cx="3567545" cy="3829165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627091" y="4272742"/>
            <a:ext cx="26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>
                <a:solidFill>
                  <a:prstClr val="black"/>
                </a:solidFill>
              </a:rPr>
              <a:t>Thomas Bayes  1701-1761</a:t>
            </a:r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66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399012" y="3742031"/>
            <a:ext cx="761362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b="1" dirty="0" err="1">
                <a:solidFill>
                  <a:prstClr val="black"/>
                </a:solidFill>
              </a:rPr>
              <a:t>Baysean</a:t>
            </a:r>
            <a:r>
              <a:rPr lang="en-US" altLang="ja-JP" sz="3600" b="1" dirty="0">
                <a:solidFill>
                  <a:prstClr val="black"/>
                </a:solidFill>
              </a:rPr>
              <a:t> Inference</a:t>
            </a:r>
          </a:p>
          <a:p>
            <a:pPr defTabSz="457200"/>
            <a:r>
              <a:rPr lang="en-US" altLang="ja-JP" b="1" dirty="0">
                <a:solidFill>
                  <a:prstClr val="black"/>
                </a:solidFill>
              </a:rPr>
              <a:t>https://</a:t>
            </a:r>
            <a:r>
              <a:rPr lang="en-US" altLang="ja-JP" b="1" dirty="0" err="1">
                <a:solidFill>
                  <a:prstClr val="black"/>
                </a:solidFill>
              </a:rPr>
              <a:t>www.youtube.com</a:t>
            </a:r>
            <a:r>
              <a:rPr lang="en-US" altLang="ja-JP" b="1" dirty="0">
                <a:solidFill>
                  <a:prstClr val="black"/>
                </a:solidFill>
              </a:rPr>
              <a:t>/</a:t>
            </a:r>
            <a:r>
              <a:rPr lang="en-US" altLang="ja-JP" b="1" dirty="0" err="1">
                <a:solidFill>
                  <a:prstClr val="black"/>
                </a:solidFill>
              </a:rPr>
              <a:t>watch?v</a:t>
            </a:r>
            <a:r>
              <a:rPr lang="en-US" altLang="ja-JP" b="1" dirty="0">
                <a:solidFill>
                  <a:prstClr val="black"/>
                </a:solidFill>
              </a:rPr>
              <a:t>=-e8wOcaascM</a:t>
            </a:r>
          </a:p>
          <a:p>
            <a:pPr defTabSz="457200"/>
            <a:endParaRPr lang="en-US" altLang="ja-JP" sz="3600" b="1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600" b="1" dirty="0" smtClean="0">
                <a:solidFill>
                  <a:srgbClr val="FF0000"/>
                </a:solidFill>
              </a:rPr>
              <a:t>P(</a:t>
            </a:r>
            <a:r>
              <a:rPr lang="en-US" altLang="ja-JP" sz="3600" b="1" dirty="0" err="1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err="1" smtClean="0">
                <a:solidFill>
                  <a:srgbClr val="FF0000"/>
                </a:solidFill>
              </a:rPr>
              <a:t>|data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 = [P(</a:t>
            </a:r>
            <a:r>
              <a:rPr lang="en-US" altLang="ja-JP" sz="3600" b="1" dirty="0" err="1" smtClean="0">
                <a:solidFill>
                  <a:srgbClr val="FF0000"/>
                </a:solidFill>
              </a:rPr>
              <a:t>data|</a:t>
            </a:r>
            <a:r>
              <a:rPr lang="en-US" altLang="ja-JP" sz="3600" b="1" dirty="0" err="1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 x P(</a:t>
            </a:r>
            <a:r>
              <a:rPr lang="en-US" altLang="ja-JP" sz="3600" b="1" dirty="0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)] / P(data)</a:t>
            </a:r>
            <a:endParaRPr lang="en-US" altLang="ja-JP" sz="3600" b="1" dirty="0">
              <a:solidFill>
                <a:srgbClr val="FF0000"/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508" y="320271"/>
            <a:ext cx="3567545" cy="3829165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627091" y="4272742"/>
            <a:ext cx="26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>
                <a:solidFill>
                  <a:prstClr val="black"/>
                </a:solidFill>
              </a:rPr>
              <a:t>Thomas Bayes  1701-1761</a:t>
            </a:r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74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362635" y="627529"/>
            <a:ext cx="50968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3200" dirty="0">
                <a:solidFill>
                  <a:prstClr val="black"/>
                </a:solidFill>
              </a:rPr>
              <a:t>ベイズの定理　（</a:t>
            </a:r>
            <a:r>
              <a:rPr lang="en-US" altLang="ja-JP" sz="3200" dirty="0" err="1">
                <a:solidFill>
                  <a:prstClr val="black"/>
                </a:solidFill>
              </a:rPr>
              <a:t>Bayes‘s</a:t>
            </a:r>
            <a:r>
              <a:rPr lang="en-US" altLang="ja-JP" sz="3200" dirty="0">
                <a:solidFill>
                  <a:prstClr val="black"/>
                </a:solidFill>
              </a:rPr>
              <a:t> rule)</a:t>
            </a:r>
            <a:endParaRPr lang="ja-JP" altLang="en-US" sz="3200" dirty="0">
              <a:solidFill>
                <a:prstClr val="black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62635" y="2617694"/>
            <a:ext cx="6755119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dirty="0">
                <a:solidFill>
                  <a:prstClr val="black"/>
                </a:solidFill>
              </a:rPr>
              <a:t> </a:t>
            </a:r>
            <a:r>
              <a:rPr lang="en-US" altLang="ja-JP" sz="3200" dirty="0">
                <a:solidFill>
                  <a:prstClr val="black"/>
                </a:solidFill>
              </a:rPr>
              <a:t>1/  P(X|Y) = P(X,Y)/P(Y)</a:t>
            </a:r>
          </a:p>
          <a:p>
            <a:pPr defTabSz="457200"/>
            <a:endParaRPr lang="en-US" altLang="ja-JP" sz="32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200" dirty="0">
                <a:solidFill>
                  <a:prstClr val="black"/>
                </a:solidFill>
              </a:rPr>
              <a:t> 2/  P(Y|X) = P(X,Y)/P(X)</a:t>
            </a:r>
          </a:p>
          <a:p>
            <a:pPr defTabSz="457200"/>
            <a:endParaRPr lang="en-US" altLang="ja-JP" sz="32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200" dirty="0">
                <a:solidFill>
                  <a:prstClr val="black"/>
                </a:solidFill>
              </a:rPr>
              <a:t> 3/  P(X|Y) x P(Y) = P(X,Y) = P(Y|X) x P(X)</a:t>
            </a:r>
          </a:p>
          <a:p>
            <a:pPr defTabSz="457200"/>
            <a:endParaRPr lang="en-US" altLang="ja-JP" sz="32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200" dirty="0">
                <a:solidFill>
                  <a:prstClr val="black"/>
                </a:solidFill>
              </a:rPr>
              <a:t>        </a:t>
            </a:r>
            <a:r>
              <a:rPr lang="en-US" altLang="ja-JP" sz="3200" dirty="0">
                <a:solidFill>
                  <a:prstClr val="black"/>
                </a:solidFill>
                <a:sym typeface="Wingdings"/>
              </a:rPr>
              <a:t>   </a:t>
            </a:r>
            <a:r>
              <a:rPr lang="en-US" altLang="ja-JP" sz="3200" dirty="0">
                <a:solidFill>
                  <a:srgbClr val="FF0000"/>
                </a:solidFill>
              </a:rPr>
              <a:t>P(X|Y) = [P(Y|X) x P(X)] / P(Y)</a:t>
            </a:r>
          </a:p>
          <a:p>
            <a:pPr defTabSz="457200"/>
            <a:endParaRPr lang="en-US" altLang="ja-JP" sz="3200" dirty="0">
              <a:solidFill>
                <a:prstClr val="black"/>
              </a:solidFill>
            </a:endParaRPr>
          </a:p>
          <a:p>
            <a:pPr defTabSz="457200"/>
            <a:endParaRPr lang="en-US" altLang="ja-JP" sz="3200" dirty="0">
              <a:solidFill>
                <a:prstClr val="black"/>
              </a:solidFill>
            </a:endParaRPr>
          </a:p>
          <a:p>
            <a:pPr defTabSz="457200"/>
            <a:endParaRPr lang="en-US" altLang="ja-JP" dirty="0">
              <a:solidFill>
                <a:prstClr val="black"/>
              </a:solidFill>
            </a:endParaRPr>
          </a:p>
          <a:p>
            <a:pPr defTabSz="457200"/>
            <a:r>
              <a:rPr lang="ja-JP" altLang="en-US" dirty="0">
                <a:solidFill>
                  <a:prstClr val="black"/>
                </a:solidFill>
              </a:rPr>
              <a:t>　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362635" y="1559857"/>
            <a:ext cx="5186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200" b="1" dirty="0">
                <a:solidFill>
                  <a:srgbClr val="FF0000"/>
                </a:solidFill>
              </a:rPr>
              <a:t>P(X|Y) = [P(Y|X) x P(X)] / P(Y)</a:t>
            </a:r>
          </a:p>
        </p:txBody>
      </p:sp>
    </p:spTree>
    <p:extLst>
      <p:ext uri="{BB962C8B-B14F-4D97-AF65-F5344CB8AC3E}">
        <p14:creationId xmlns:p14="http://schemas.microsoft.com/office/powerpoint/2010/main" val="108079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075764" y="968188"/>
            <a:ext cx="672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3200" dirty="0">
                <a:solidFill>
                  <a:prstClr val="black"/>
                </a:solidFill>
              </a:rPr>
              <a:t>条件付き確率（</a:t>
            </a:r>
            <a:r>
              <a:rPr lang="en-US" altLang="ja-JP" sz="3200" dirty="0">
                <a:solidFill>
                  <a:prstClr val="black"/>
                </a:solidFill>
              </a:rPr>
              <a:t>Conditional Probability)</a:t>
            </a:r>
            <a:endParaRPr lang="ja-JP" altLang="en-US" sz="3200" dirty="0">
              <a:solidFill>
                <a:prstClr val="black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075764" y="2456329"/>
            <a:ext cx="7179273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dirty="0" smtClean="0">
                <a:solidFill>
                  <a:prstClr val="black"/>
                </a:solidFill>
              </a:rPr>
              <a:t>P(X|Y</a:t>
            </a:r>
            <a:r>
              <a:rPr lang="ja-JP" altLang="en-US" sz="3600" dirty="0" smtClean="0">
                <a:solidFill>
                  <a:prstClr val="black"/>
                </a:solidFill>
              </a:rPr>
              <a:t>）</a:t>
            </a:r>
            <a:r>
              <a:rPr lang="ja-JP" altLang="en-US" sz="3600" dirty="0">
                <a:solidFill>
                  <a:prstClr val="black"/>
                </a:solidFill>
              </a:rPr>
              <a:t>＝</a:t>
            </a:r>
            <a:r>
              <a:rPr lang="en-US" altLang="ja-JP" sz="3600" dirty="0" smtClean="0">
                <a:solidFill>
                  <a:prstClr val="black"/>
                </a:solidFill>
              </a:rPr>
              <a:t>P(X,Y)/P(Y)</a:t>
            </a:r>
            <a:endParaRPr lang="en-US" altLang="ja-JP" sz="3600" dirty="0">
              <a:solidFill>
                <a:prstClr val="black"/>
              </a:solidFill>
            </a:endParaRPr>
          </a:p>
          <a:p>
            <a:pPr defTabSz="457200"/>
            <a:endParaRPr lang="en-US" altLang="ja-JP" sz="3600" dirty="0">
              <a:solidFill>
                <a:prstClr val="black"/>
              </a:solidFill>
            </a:endParaRPr>
          </a:p>
          <a:p>
            <a:pPr defTabSz="457200"/>
            <a:r>
              <a:rPr lang="ja-JP" altLang="en-US" sz="2800" dirty="0">
                <a:solidFill>
                  <a:prstClr val="black"/>
                </a:solidFill>
              </a:rPr>
              <a:t>条件付確率　</a:t>
            </a:r>
            <a:r>
              <a:rPr lang="en-US" altLang="ja-JP" sz="2800" dirty="0">
                <a:solidFill>
                  <a:prstClr val="black"/>
                </a:solidFill>
              </a:rPr>
              <a:t>= </a:t>
            </a:r>
            <a:r>
              <a:rPr lang="ja-JP" altLang="en-US" sz="2800" dirty="0">
                <a:solidFill>
                  <a:prstClr val="black"/>
                </a:solidFill>
              </a:rPr>
              <a:t>同時確率</a:t>
            </a:r>
            <a:r>
              <a:rPr lang="en-US" altLang="ja-JP" sz="2800" dirty="0">
                <a:solidFill>
                  <a:prstClr val="black"/>
                </a:solidFill>
              </a:rPr>
              <a:t>/</a:t>
            </a:r>
            <a:r>
              <a:rPr lang="ja-JP" altLang="en-US" sz="2800" dirty="0">
                <a:solidFill>
                  <a:prstClr val="black"/>
                </a:solidFill>
              </a:rPr>
              <a:t>周辺</a:t>
            </a:r>
            <a:r>
              <a:rPr lang="ja-JP" altLang="en-US" sz="2800" dirty="0" smtClean="0">
                <a:solidFill>
                  <a:prstClr val="black"/>
                </a:solidFill>
              </a:rPr>
              <a:t>確率</a:t>
            </a:r>
            <a:endParaRPr lang="en-US" altLang="ja-JP" sz="2800" dirty="0" smtClean="0">
              <a:solidFill>
                <a:prstClr val="black"/>
              </a:solidFill>
            </a:endParaRPr>
          </a:p>
          <a:p>
            <a:pPr defTabSz="457200"/>
            <a:r>
              <a:rPr lang="en-US" altLang="ja-JP" sz="2800" dirty="0" smtClean="0">
                <a:solidFill>
                  <a:prstClr val="black"/>
                </a:solidFill>
              </a:rPr>
              <a:t>Conditional        simultaneous (joint) </a:t>
            </a:r>
            <a:r>
              <a:rPr lang="en-US" altLang="ja-JP" sz="2800" dirty="0" err="1" smtClean="0">
                <a:solidFill>
                  <a:prstClr val="black"/>
                </a:solidFill>
              </a:rPr>
              <a:t>probalibity</a:t>
            </a:r>
            <a:r>
              <a:rPr lang="en-US" altLang="ja-JP" sz="2800" dirty="0" smtClean="0">
                <a:solidFill>
                  <a:prstClr val="black"/>
                </a:solidFill>
              </a:rPr>
              <a:t> </a:t>
            </a:r>
          </a:p>
          <a:p>
            <a:pPr defTabSz="457200"/>
            <a:r>
              <a:rPr lang="en-US" altLang="ja-JP" sz="2800" dirty="0" smtClean="0">
                <a:solidFill>
                  <a:prstClr val="black"/>
                </a:solidFill>
              </a:rPr>
              <a:t>Probability               / marginal probability</a:t>
            </a:r>
            <a:endParaRPr lang="ja-JP" altLang="en-US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4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3483708" y="1278316"/>
            <a:ext cx="1997612" cy="163185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3750993" y="1665177"/>
            <a:ext cx="942536" cy="858130"/>
          </a:xfrm>
          <a:prstGeom prst="ellipse">
            <a:avLst/>
          </a:prstGeom>
          <a:solidFill>
            <a:srgbClr val="00B050">
              <a:alpha val="4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4222261" y="1665177"/>
            <a:ext cx="942536" cy="858130"/>
          </a:xfrm>
          <a:prstGeom prst="ellipse">
            <a:avLst/>
          </a:prstGeom>
          <a:solidFill>
            <a:srgbClr val="FF0000">
              <a:alpha val="47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/>
        </p:nvSpPr>
        <p:spPr>
          <a:xfrm>
            <a:off x="1656717" y="4682197"/>
            <a:ext cx="1997612" cy="163185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/>
          <p:nvPr/>
        </p:nvSpPr>
        <p:spPr>
          <a:xfrm>
            <a:off x="1924002" y="5069058"/>
            <a:ext cx="942536" cy="858130"/>
          </a:xfrm>
          <a:prstGeom prst="ellipse">
            <a:avLst/>
          </a:prstGeom>
          <a:solidFill>
            <a:srgbClr val="00B050">
              <a:alpha val="4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5560619" y="4639994"/>
            <a:ext cx="1997612" cy="163185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/>
        </p:nvSpPr>
        <p:spPr>
          <a:xfrm>
            <a:off x="6299172" y="5026855"/>
            <a:ext cx="942536" cy="858130"/>
          </a:xfrm>
          <a:prstGeom prst="ellipse">
            <a:avLst/>
          </a:prstGeom>
          <a:solidFill>
            <a:srgbClr val="FF0000">
              <a:alpha val="47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13"/>
          <p:cNvSpPr/>
          <p:nvPr/>
        </p:nvSpPr>
        <p:spPr>
          <a:xfrm>
            <a:off x="2137786" y="3380936"/>
            <a:ext cx="942536" cy="858130"/>
          </a:xfrm>
          <a:prstGeom prst="ellipse">
            <a:avLst/>
          </a:prstGeom>
          <a:solidFill>
            <a:srgbClr val="00B050">
              <a:alpha val="4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円/楕円 14"/>
          <p:cNvSpPr/>
          <p:nvPr/>
        </p:nvSpPr>
        <p:spPr>
          <a:xfrm>
            <a:off x="2609054" y="3380936"/>
            <a:ext cx="942536" cy="858130"/>
          </a:xfrm>
          <a:prstGeom prst="ellipse">
            <a:avLst/>
          </a:prstGeom>
          <a:solidFill>
            <a:srgbClr val="FF0000">
              <a:alpha val="4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円/楕円 15"/>
          <p:cNvSpPr/>
          <p:nvPr/>
        </p:nvSpPr>
        <p:spPr>
          <a:xfrm>
            <a:off x="5230334" y="3378591"/>
            <a:ext cx="942536" cy="858130"/>
          </a:xfrm>
          <a:prstGeom prst="ellipse">
            <a:avLst/>
          </a:prstGeom>
          <a:solidFill>
            <a:srgbClr val="00B050">
              <a:alpha val="46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円/楕円 16"/>
          <p:cNvSpPr/>
          <p:nvPr/>
        </p:nvSpPr>
        <p:spPr>
          <a:xfrm>
            <a:off x="5701602" y="3378591"/>
            <a:ext cx="942536" cy="858130"/>
          </a:xfrm>
          <a:prstGeom prst="ellipse">
            <a:avLst/>
          </a:prstGeom>
          <a:solidFill>
            <a:srgbClr val="FF0000">
              <a:alpha val="47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フリーフォーム 20"/>
          <p:cNvSpPr/>
          <p:nvPr/>
        </p:nvSpPr>
        <p:spPr>
          <a:xfrm>
            <a:off x="2818840" y="3367370"/>
            <a:ext cx="767760" cy="901699"/>
          </a:xfrm>
          <a:custGeom>
            <a:avLst/>
            <a:gdLst>
              <a:gd name="connsiteX0" fmla="*/ 22439 w 718056"/>
              <a:gd name="connsiteY0" fmla="*/ 56098 h 869522"/>
              <a:gd name="connsiteX1" fmla="*/ 106586 w 718056"/>
              <a:gd name="connsiteY1" fmla="*/ 112197 h 869522"/>
              <a:gd name="connsiteX2" fmla="*/ 185124 w 718056"/>
              <a:gd name="connsiteY2" fmla="*/ 190734 h 869522"/>
              <a:gd name="connsiteX3" fmla="*/ 235612 w 718056"/>
              <a:gd name="connsiteY3" fmla="*/ 319760 h 869522"/>
              <a:gd name="connsiteX4" fmla="*/ 258051 w 718056"/>
              <a:gd name="connsiteY4" fmla="*/ 454395 h 869522"/>
              <a:gd name="connsiteX5" fmla="*/ 235612 w 718056"/>
              <a:gd name="connsiteY5" fmla="*/ 577811 h 869522"/>
              <a:gd name="connsiteX6" fmla="*/ 190734 w 718056"/>
              <a:gd name="connsiteY6" fmla="*/ 656349 h 869522"/>
              <a:gd name="connsiteX7" fmla="*/ 100976 w 718056"/>
              <a:gd name="connsiteY7" fmla="*/ 751716 h 869522"/>
              <a:gd name="connsiteX8" fmla="*/ 0 w 718056"/>
              <a:gd name="connsiteY8" fmla="*/ 813424 h 869522"/>
              <a:gd name="connsiteX9" fmla="*/ 151465 w 718056"/>
              <a:gd name="connsiteY9" fmla="*/ 858302 h 869522"/>
              <a:gd name="connsiteX10" fmla="*/ 286100 w 718056"/>
              <a:gd name="connsiteY10" fmla="*/ 869522 h 869522"/>
              <a:gd name="connsiteX11" fmla="*/ 431956 w 718056"/>
              <a:gd name="connsiteY11" fmla="*/ 830253 h 869522"/>
              <a:gd name="connsiteX12" fmla="*/ 544152 w 718056"/>
              <a:gd name="connsiteY12" fmla="*/ 774155 h 869522"/>
              <a:gd name="connsiteX13" fmla="*/ 656348 w 718056"/>
              <a:gd name="connsiteY13" fmla="*/ 661958 h 869522"/>
              <a:gd name="connsiteX14" fmla="*/ 718056 w 718056"/>
              <a:gd name="connsiteY14" fmla="*/ 493664 h 869522"/>
              <a:gd name="connsiteX15" fmla="*/ 712446 w 718056"/>
              <a:gd name="connsiteY15" fmla="*/ 336589 h 869522"/>
              <a:gd name="connsiteX16" fmla="*/ 617080 w 718056"/>
              <a:gd name="connsiteY16" fmla="*/ 157075 h 869522"/>
              <a:gd name="connsiteX17" fmla="*/ 482444 w 718056"/>
              <a:gd name="connsiteY17" fmla="*/ 56098 h 869522"/>
              <a:gd name="connsiteX18" fmla="*/ 364638 w 718056"/>
              <a:gd name="connsiteY18" fmla="*/ 16830 h 869522"/>
              <a:gd name="connsiteX19" fmla="*/ 230002 w 718056"/>
              <a:gd name="connsiteY19" fmla="*/ 0 h 869522"/>
              <a:gd name="connsiteX20" fmla="*/ 100976 w 718056"/>
              <a:gd name="connsiteY20" fmla="*/ 28049 h 869522"/>
              <a:gd name="connsiteX21" fmla="*/ 22439 w 718056"/>
              <a:gd name="connsiteY21" fmla="*/ 56098 h 86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8056" h="869522">
                <a:moveTo>
                  <a:pt x="22439" y="56098"/>
                </a:moveTo>
                <a:lnTo>
                  <a:pt x="106586" y="112197"/>
                </a:lnTo>
                <a:lnTo>
                  <a:pt x="185124" y="190734"/>
                </a:lnTo>
                <a:lnTo>
                  <a:pt x="235612" y="319760"/>
                </a:lnTo>
                <a:lnTo>
                  <a:pt x="258051" y="454395"/>
                </a:lnTo>
                <a:lnTo>
                  <a:pt x="235612" y="577811"/>
                </a:lnTo>
                <a:lnTo>
                  <a:pt x="190734" y="656349"/>
                </a:lnTo>
                <a:lnTo>
                  <a:pt x="100976" y="751716"/>
                </a:lnTo>
                <a:lnTo>
                  <a:pt x="0" y="813424"/>
                </a:lnTo>
                <a:lnTo>
                  <a:pt x="151465" y="858302"/>
                </a:lnTo>
                <a:lnTo>
                  <a:pt x="286100" y="869522"/>
                </a:lnTo>
                <a:lnTo>
                  <a:pt x="431956" y="830253"/>
                </a:lnTo>
                <a:lnTo>
                  <a:pt x="544152" y="774155"/>
                </a:lnTo>
                <a:lnTo>
                  <a:pt x="656348" y="661958"/>
                </a:lnTo>
                <a:lnTo>
                  <a:pt x="718056" y="493664"/>
                </a:lnTo>
                <a:lnTo>
                  <a:pt x="712446" y="336589"/>
                </a:lnTo>
                <a:lnTo>
                  <a:pt x="617080" y="157075"/>
                </a:lnTo>
                <a:lnTo>
                  <a:pt x="482444" y="56098"/>
                </a:lnTo>
                <a:lnTo>
                  <a:pt x="364638" y="16830"/>
                </a:lnTo>
                <a:lnTo>
                  <a:pt x="230002" y="0"/>
                </a:lnTo>
                <a:lnTo>
                  <a:pt x="100976" y="28049"/>
                </a:lnTo>
                <a:lnTo>
                  <a:pt x="22439" y="560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フリーフォーム 22"/>
          <p:cNvSpPr/>
          <p:nvPr/>
        </p:nvSpPr>
        <p:spPr>
          <a:xfrm rot="10800000">
            <a:off x="5203209" y="3356806"/>
            <a:ext cx="767760" cy="901699"/>
          </a:xfrm>
          <a:custGeom>
            <a:avLst/>
            <a:gdLst>
              <a:gd name="connsiteX0" fmla="*/ 22439 w 718056"/>
              <a:gd name="connsiteY0" fmla="*/ 56098 h 869522"/>
              <a:gd name="connsiteX1" fmla="*/ 106586 w 718056"/>
              <a:gd name="connsiteY1" fmla="*/ 112197 h 869522"/>
              <a:gd name="connsiteX2" fmla="*/ 185124 w 718056"/>
              <a:gd name="connsiteY2" fmla="*/ 190734 h 869522"/>
              <a:gd name="connsiteX3" fmla="*/ 235612 w 718056"/>
              <a:gd name="connsiteY3" fmla="*/ 319760 h 869522"/>
              <a:gd name="connsiteX4" fmla="*/ 258051 w 718056"/>
              <a:gd name="connsiteY4" fmla="*/ 454395 h 869522"/>
              <a:gd name="connsiteX5" fmla="*/ 235612 w 718056"/>
              <a:gd name="connsiteY5" fmla="*/ 577811 h 869522"/>
              <a:gd name="connsiteX6" fmla="*/ 190734 w 718056"/>
              <a:gd name="connsiteY6" fmla="*/ 656349 h 869522"/>
              <a:gd name="connsiteX7" fmla="*/ 100976 w 718056"/>
              <a:gd name="connsiteY7" fmla="*/ 751716 h 869522"/>
              <a:gd name="connsiteX8" fmla="*/ 0 w 718056"/>
              <a:gd name="connsiteY8" fmla="*/ 813424 h 869522"/>
              <a:gd name="connsiteX9" fmla="*/ 151465 w 718056"/>
              <a:gd name="connsiteY9" fmla="*/ 858302 h 869522"/>
              <a:gd name="connsiteX10" fmla="*/ 286100 w 718056"/>
              <a:gd name="connsiteY10" fmla="*/ 869522 h 869522"/>
              <a:gd name="connsiteX11" fmla="*/ 431956 w 718056"/>
              <a:gd name="connsiteY11" fmla="*/ 830253 h 869522"/>
              <a:gd name="connsiteX12" fmla="*/ 544152 w 718056"/>
              <a:gd name="connsiteY12" fmla="*/ 774155 h 869522"/>
              <a:gd name="connsiteX13" fmla="*/ 656348 w 718056"/>
              <a:gd name="connsiteY13" fmla="*/ 661958 h 869522"/>
              <a:gd name="connsiteX14" fmla="*/ 718056 w 718056"/>
              <a:gd name="connsiteY14" fmla="*/ 493664 h 869522"/>
              <a:gd name="connsiteX15" fmla="*/ 712446 w 718056"/>
              <a:gd name="connsiteY15" fmla="*/ 336589 h 869522"/>
              <a:gd name="connsiteX16" fmla="*/ 617080 w 718056"/>
              <a:gd name="connsiteY16" fmla="*/ 157075 h 869522"/>
              <a:gd name="connsiteX17" fmla="*/ 482444 w 718056"/>
              <a:gd name="connsiteY17" fmla="*/ 56098 h 869522"/>
              <a:gd name="connsiteX18" fmla="*/ 364638 w 718056"/>
              <a:gd name="connsiteY18" fmla="*/ 16830 h 869522"/>
              <a:gd name="connsiteX19" fmla="*/ 230002 w 718056"/>
              <a:gd name="connsiteY19" fmla="*/ 0 h 869522"/>
              <a:gd name="connsiteX20" fmla="*/ 100976 w 718056"/>
              <a:gd name="connsiteY20" fmla="*/ 28049 h 869522"/>
              <a:gd name="connsiteX21" fmla="*/ 22439 w 718056"/>
              <a:gd name="connsiteY21" fmla="*/ 56098 h 86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8056" h="869522">
                <a:moveTo>
                  <a:pt x="22439" y="56098"/>
                </a:moveTo>
                <a:lnTo>
                  <a:pt x="106586" y="112197"/>
                </a:lnTo>
                <a:lnTo>
                  <a:pt x="185124" y="190734"/>
                </a:lnTo>
                <a:lnTo>
                  <a:pt x="235612" y="319760"/>
                </a:lnTo>
                <a:lnTo>
                  <a:pt x="258051" y="454395"/>
                </a:lnTo>
                <a:lnTo>
                  <a:pt x="235612" y="577811"/>
                </a:lnTo>
                <a:lnTo>
                  <a:pt x="190734" y="656349"/>
                </a:lnTo>
                <a:lnTo>
                  <a:pt x="100976" y="751716"/>
                </a:lnTo>
                <a:lnTo>
                  <a:pt x="0" y="813424"/>
                </a:lnTo>
                <a:lnTo>
                  <a:pt x="151465" y="858302"/>
                </a:lnTo>
                <a:lnTo>
                  <a:pt x="286100" y="869522"/>
                </a:lnTo>
                <a:lnTo>
                  <a:pt x="431956" y="830253"/>
                </a:lnTo>
                <a:lnTo>
                  <a:pt x="544152" y="774155"/>
                </a:lnTo>
                <a:lnTo>
                  <a:pt x="656348" y="661958"/>
                </a:lnTo>
                <a:lnTo>
                  <a:pt x="718056" y="493664"/>
                </a:lnTo>
                <a:lnTo>
                  <a:pt x="712446" y="336589"/>
                </a:lnTo>
                <a:lnTo>
                  <a:pt x="617080" y="157075"/>
                </a:lnTo>
                <a:lnTo>
                  <a:pt x="482444" y="56098"/>
                </a:lnTo>
                <a:lnTo>
                  <a:pt x="364638" y="16830"/>
                </a:lnTo>
                <a:lnTo>
                  <a:pt x="230002" y="0"/>
                </a:lnTo>
                <a:lnTo>
                  <a:pt x="100976" y="28049"/>
                </a:lnTo>
                <a:lnTo>
                  <a:pt x="22439" y="560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450334" y="5205735"/>
            <a:ext cx="8835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P(X)</a:t>
            </a:r>
            <a:endParaRPr kumimoji="1" lang="ja-JP" altLang="en-US" sz="3200" dirty="0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3173543" y="3568468"/>
            <a:ext cx="1295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P(Y|X)</a:t>
            </a:r>
            <a:endParaRPr kumimoji="1" lang="ja-JP" altLang="en-US" sz="3200" dirty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6890401" y="3515268"/>
            <a:ext cx="1295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P(X|Y)</a:t>
            </a:r>
            <a:endParaRPr kumimoji="1" lang="ja-JP" altLang="en-US" sz="3200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7854843" y="5426439"/>
            <a:ext cx="8691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P(Y)</a:t>
            </a:r>
            <a:endParaRPr kumimoji="1" lang="ja-JP" altLang="en-US" sz="32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3821316" y="500110"/>
            <a:ext cx="1133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P(X,Y)</a:t>
            </a:r>
            <a:endParaRPr kumimoji="1" lang="ja-JP" altLang="en-US" sz="3200" dirty="0"/>
          </a:p>
        </p:txBody>
      </p:sp>
      <p:cxnSp>
        <p:nvCxnSpPr>
          <p:cNvPr id="30" name="直線矢印コネクタ 29"/>
          <p:cNvCxnSpPr/>
          <p:nvPr/>
        </p:nvCxnSpPr>
        <p:spPr>
          <a:xfrm flipV="1">
            <a:off x="1775145" y="4052912"/>
            <a:ext cx="127007" cy="494013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/>
          <p:cNvCxnSpPr/>
          <p:nvPr/>
        </p:nvCxnSpPr>
        <p:spPr>
          <a:xfrm flipV="1">
            <a:off x="2581341" y="2650178"/>
            <a:ext cx="685052" cy="519979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/>
          <p:cNvCxnSpPr/>
          <p:nvPr/>
        </p:nvCxnSpPr>
        <p:spPr>
          <a:xfrm flipH="1" flipV="1">
            <a:off x="6780319" y="4039520"/>
            <a:ext cx="267472" cy="42722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/>
          <p:nvPr/>
        </p:nvCxnSpPr>
        <p:spPr>
          <a:xfrm flipH="1" flipV="1">
            <a:off x="5698635" y="2650179"/>
            <a:ext cx="474235" cy="481405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/>
          <p:cNvSpPr txBox="1"/>
          <p:nvPr/>
        </p:nvSpPr>
        <p:spPr>
          <a:xfrm>
            <a:off x="569626" y="464695"/>
            <a:ext cx="25340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dirty="0" smtClean="0"/>
              <a:t>Venn diagram</a:t>
            </a:r>
            <a:endParaRPr kumimoji="1" lang="ja-JP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51392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816963" y="1903034"/>
            <a:ext cx="750257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altLang="ja-JP" sz="3600" b="1" dirty="0">
                <a:solidFill>
                  <a:prstClr val="black"/>
                </a:solidFill>
              </a:rPr>
              <a:t>P(X|Y) x P(Y) = P(X,Y) = P(Y|X) x P(X)</a:t>
            </a:r>
          </a:p>
          <a:p>
            <a:pPr defTabSz="457200"/>
            <a:endParaRPr lang="en-US" altLang="ja-JP" sz="3600" b="1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600" b="1" dirty="0">
                <a:solidFill>
                  <a:prstClr val="black"/>
                </a:solidFill>
              </a:rPr>
              <a:t>        </a:t>
            </a:r>
            <a:endParaRPr lang="en-US" altLang="ja-JP" sz="3600" b="1" dirty="0" smtClean="0">
              <a:solidFill>
                <a:prstClr val="black"/>
              </a:solidFill>
            </a:endParaRPr>
          </a:p>
          <a:p>
            <a:pPr defTabSz="457200"/>
            <a:r>
              <a:rPr lang="en-US" altLang="ja-JP" sz="3600" b="1" dirty="0" smtClean="0">
                <a:solidFill>
                  <a:prstClr val="black"/>
                </a:solidFill>
                <a:sym typeface="Wingdings"/>
              </a:rPr>
              <a:t>   </a:t>
            </a:r>
            <a:r>
              <a:rPr lang="en-US" altLang="ja-JP" sz="3600" b="1" dirty="0">
                <a:solidFill>
                  <a:srgbClr val="FF0000"/>
                </a:solidFill>
              </a:rPr>
              <a:t>P(X|Y) = [P(Y|X) x P(X)] / P(Y)</a:t>
            </a:r>
          </a:p>
        </p:txBody>
      </p:sp>
    </p:spTree>
    <p:extLst>
      <p:ext uri="{BB962C8B-B14F-4D97-AF65-F5344CB8AC3E}">
        <p14:creationId xmlns:p14="http://schemas.microsoft.com/office/powerpoint/2010/main" val="26470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64891" y="142413"/>
            <a:ext cx="836451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b="1" dirty="0" smtClean="0"/>
              <a:t>Use of Bayes theorem                (modified </a:t>
            </a:r>
            <a:r>
              <a:rPr lang="en-US" altLang="ja-JP" sz="2000" b="1" dirty="0" smtClean="0"/>
              <a:t>from </a:t>
            </a:r>
            <a:r>
              <a:rPr kumimoji="1" lang="en-US" altLang="ja-JP" sz="2000" b="1" dirty="0" smtClean="0"/>
              <a:t>Lambert, 2018</a:t>
            </a:r>
            <a:r>
              <a:rPr kumimoji="1" lang="ja-JP" altLang="en-US" sz="2000" b="1" dirty="0" smtClean="0"/>
              <a:t>）</a:t>
            </a:r>
            <a:endParaRPr kumimoji="1" lang="en-US" altLang="ja-JP" sz="2000" b="1" dirty="0" smtClean="0"/>
          </a:p>
          <a:p>
            <a:endParaRPr lang="en-US" altLang="ja-JP" sz="2000" dirty="0"/>
          </a:p>
          <a:p>
            <a:r>
              <a:rPr lang="en-US" altLang="ja-JP" sz="2000" dirty="0" smtClean="0"/>
              <a:t>Example of Colon Cancer</a:t>
            </a:r>
          </a:p>
          <a:p>
            <a:endParaRPr lang="en-US" altLang="ja-JP" sz="2000" dirty="0"/>
          </a:p>
          <a:p>
            <a:pPr marL="342900" indent="-342900">
              <a:buAutoNum type="arabicPeriod"/>
            </a:pPr>
            <a:r>
              <a:rPr lang="en-US" altLang="ja-JP" sz="2000" dirty="0" smtClean="0"/>
              <a:t>Out of all men aged 40, 1% have colon cancer</a:t>
            </a:r>
          </a:p>
          <a:p>
            <a:pPr marL="342900" indent="-342900">
              <a:buAutoNum type="arabicPeriod"/>
            </a:pPr>
            <a:r>
              <a:rPr lang="en-US" altLang="ja-JP" sz="2000" dirty="0" smtClean="0"/>
              <a:t>Screen of colon cancer: 80% of men with colon cancer show positive</a:t>
            </a:r>
          </a:p>
          <a:p>
            <a:pPr marL="342900" indent="-342900">
              <a:buAutoNum type="arabicPeriod"/>
            </a:pPr>
            <a:r>
              <a:rPr lang="en-US" altLang="ja-JP" sz="2000" dirty="0" smtClean="0"/>
              <a:t>10% of men without colon cancer show screen positive</a:t>
            </a:r>
            <a:endParaRPr lang="en-US" altLang="ja-JP" sz="2000" dirty="0"/>
          </a:p>
          <a:p>
            <a:pPr marL="342900" indent="-342900">
              <a:buAutoNum type="arabicPeriod"/>
            </a:pPr>
            <a:endParaRPr lang="en-US" altLang="ja-JP" sz="2000" dirty="0" smtClean="0"/>
          </a:p>
          <a:p>
            <a:r>
              <a:rPr lang="en-US" altLang="ja-JP" sz="2000" dirty="0" smtClean="0"/>
              <a:t>Question: What is the percentage of colon cancer if screen result is positive?</a:t>
            </a:r>
          </a:p>
          <a:p>
            <a:endParaRPr lang="en-US" altLang="ja-JP" sz="2000" dirty="0"/>
          </a:p>
          <a:p>
            <a:r>
              <a:rPr lang="en-US" altLang="ja-JP" sz="2000" dirty="0" smtClean="0"/>
              <a:t>P(cancer) = 0.01</a:t>
            </a:r>
          </a:p>
          <a:p>
            <a:r>
              <a:rPr lang="en-US" altLang="ja-JP" sz="2000" dirty="0" smtClean="0"/>
              <a:t>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+|cancer) = 0.8</a:t>
            </a:r>
          </a:p>
          <a:p>
            <a:r>
              <a:rPr lang="en-US" altLang="ja-JP" sz="2000" dirty="0" smtClean="0"/>
              <a:t>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+|no cancer ) = 0.1             Question:     </a:t>
            </a:r>
            <a:r>
              <a:rPr lang="en-US" altLang="ja-JP" sz="2000" b="1" dirty="0" smtClean="0"/>
              <a:t>P(</a:t>
            </a:r>
            <a:r>
              <a:rPr lang="en-US" altLang="ja-JP" sz="2000" b="1" dirty="0" err="1" smtClean="0"/>
              <a:t>cancer|Sc</a:t>
            </a:r>
            <a:r>
              <a:rPr lang="en-US" altLang="ja-JP" sz="2000" b="1" dirty="0" smtClean="0"/>
              <a:t>+)</a:t>
            </a:r>
          </a:p>
          <a:p>
            <a:endParaRPr lang="en-US" altLang="ja-JP" sz="2000" dirty="0"/>
          </a:p>
          <a:p>
            <a:r>
              <a:rPr lang="en-US" altLang="ja-JP" sz="2000" dirty="0" smtClean="0"/>
              <a:t>P(</a:t>
            </a:r>
            <a:r>
              <a:rPr lang="en-US" altLang="ja-JP" sz="2000" dirty="0" err="1" smtClean="0"/>
              <a:t>cancer|Sc</a:t>
            </a:r>
            <a:r>
              <a:rPr lang="en-US" altLang="ja-JP" sz="2000" dirty="0" smtClean="0"/>
              <a:t>+) x 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+) = P(cancer, 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+) = 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+|cancer) x P(cancer)</a:t>
            </a:r>
          </a:p>
          <a:p>
            <a:endParaRPr lang="en-US" altLang="ja-JP" sz="2000" dirty="0"/>
          </a:p>
          <a:p>
            <a:r>
              <a:rPr lang="en-US" altLang="ja-JP" sz="2000" b="1" dirty="0" smtClean="0"/>
              <a:t>P(</a:t>
            </a:r>
            <a:r>
              <a:rPr lang="en-US" altLang="ja-JP" sz="2000" b="1" dirty="0" err="1" smtClean="0"/>
              <a:t>cancer|Sc</a:t>
            </a:r>
            <a:r>
              <a:rPr lang="en-US" altLang="ja-JP" sz="2000" b="1" dirty="0" smtClean="0"/>
              <a:t>+)</a:t>
            </a:r>
            <a:r>
              <a:rPr lang="en-US" altLang="ja-JP" sz="2000" dirty="0" smtClean="0"/>
              <a:t> = [P(</a:t>
            </a:r>
            <a:r>
              <a:rPr lang="en-US" altLang="ja-JP" sz="2000" dirty="0" err="1" smtClean="0"/>
              <a:t>Sc|cancer</a:t>
            </a:r>
            <a:r>
              <a:rPr lang="en-US" altLang="ja-JP" sz="2000" dirty="0" smtClean="0"/>
              <a:t>) x P(cancer) ] / 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+)</a:t>
            </a:r>
          </a:p>
          <a:p>
            <a:endParaRPr lang="en-US" altLang="ja-JP" sz="2000" dirty="0"/>
          </a:p>
          <a:p>
            <a:r>
              <a:rPr lang="en-US" altLang="ja-JP" sz="2000" dirty="0" smtClean="0"/>
              <a:t>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+) = 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+, cancer) + 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+, no cancer) </a:t>
            </a:r>
          </a:p>
          <a:p>
            <a:r>
              <a:rPr lang="en-US" altLang="ja-JP" sz="2000" dirty="0" smtClean="0"/>
              <a:t>             = 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+|cancer) x P(cancer) + P(</a:t>
            </a:r>
            <a:r>
              <a:rPr lang="en-US" altLang="ja-JP" sz="2000" dirty="0" err="1" smtClean="0"/>
              <a:t>Sc</a:t>
            </a:r>
            <a:r>
              <a:rPr lang="en-US" altLang="ja-JP" sz="2000" dirty="0" smtClean="0"/>
              <a:t>+|no cancer) x P(no cancer)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929389" y="6390277"/>
            <a:ext cx="7417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rgbClr val="0432FF"/>
                </a:solidFill>
              </a:rPr>
              <a:t>= 0.8                       x     0.01         +       0.1                       x   0.99                = 0.11</a:t>
            </a:r>
          </a:p>
          <a:p>
            <a:r>
              <a:rPr kumimoji="1" lang="en-US" altLang="ja-JP" b="1" dirty="0" smtClean="0">
                <a:solidFill>
                  <a:srgbClr val="0432FF"/>
                </a:solidFill>
              </a:rPr>
              <a:t> </a:t>
            </a:r>
            <a:endParaRPr kumimoji="1" lang="ja-JP" altLang="en-US" b="1" dirty="0">
              <a:solidFill>
                <a:srgbClr val="0432FF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648918" y="5351488"/>
            <a:ext cx="4834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rgbClr val="FF0000"/>
                </a:solidFill>
              </a:rPr>
              <a:t>=                     (0.8 x 0.01)             /0.11           = 0.08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896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399012" y="3742031"/>
            <a:ext cx="761362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b="1" dirty="0" err="1">
                <a:solidFill>
                  <a:prstClr val="black"/>
                </a:solidFill>
              </a:rPr>
              <a:t>Baysean</a:t>
            </a:r>
            <a:r>
              <a:rPr lang="en-US" altLang="ja-JP" sz="3600" b="1" dirty="0">
                <a:solidFill>
                  <a:prstClr val="black"/>
                </a:solidFill>
              </a:rPr>
              <a:t> Inference</a:t>
            </a:r>
          </a:p>
          <a:p>
            <a:pPr defTabSz="457200"/>
            <a:r>
              <a:rPr lang="en-US" altLang="ja-JP" b="1" dirty="0">
                <a:solidFill>
                  <a:prstClr val="black"/>
                </a:solidFill>
              </a:rPr>
              <a:t>https://</a:t>
            </a:r>
            <a:r>
              <a:rPr lang="en-US" altLang="ja-JP" b="1" dirty="0" err="1">
                <a:solidFill>
                  <a:prstClr val="black"/>
                </a:solidFill>
              </a:rPr>
              <a:t>www.youtube.com</a:t>
            </a:r>
            <a:r>
              <a:rPr lang="en-US" altLang="ja-JP" b="1" dirty="0">
                <a:solidFill>
                  <a:prstClr val="black"/>
                </a:solidFill>
              </a:rPr>
              <a:t>/</a:t>
            </a:r>
            <a:r>
              <a:rPr lang="en-US" altLang="ja-JP" b="1" dirty="0" err="1">
                <a:solidFill>
                  <a:prstClr val="black"/>
                </a:solidFill>
              </a:rPr>
              <a:t>watch?v</a:t>
            </a:r>
            <a:r>
              <a:rPr lang="en-US" altLang="ja-JP" b="1" dirty="0">
                <a:solidFill>
                  <a:prstClr val="black"/>
                </a:solidFill>
              </a:rPr>
              <a:t>=-e8wOcaascM</a:t>
            </a:r>
          </a:p>
          <a:p>
            <a:pPr defTabSz="457200"/>
            <a:endParaRPr lang="en-US" altLang="ja-JP" sz="3600" b="1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600" b="1" dirty="0" smtClean="0">
                <a:solidFill>
                  <a:srgbClr val="FF0000"/>
                </a:solidFill>
              </a:rPr>
              <a:t>P(</a:t>
            </a:r>
            <a:r>
              <a:rPr lang="en-US" altLang="ja-JP" sz="3600" b="1" dirty="0" err="1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err="1" smtClean="0">
                <a:solidFill>
                  <a:srgbClr val="FF0000"/>
                </a:solidFill>
              </a:rPr>
              <a:t>|data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 = [P(</a:t>
            </a:r>
            <a:r>
              <a:rPr lang="en-US" altLang="ja-JP" sz="3600" b="1" dirty="0" err="1" smtClean="0">
                <a:solidFill>
                  <a:srgbClr val="FF0000"/>
                </a:solidFill>
              </a:rPr>
              <a:t>data|</a:t>
            </a:r>
            <a:r>
              <a:rPr lang="en-US" altLang="ja-JP" sz="3600" b="1" dirty="0" err="1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 x P(</a:t>
            </a:r>
            <a:r>
              <a:rPr lang="en-US" altLang="ja-JP" sz="3600" b="1" dirty="0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)] / P(data)</a:t>
            </a:r>
            <a:endParaRPr lang="en-US" altLang="ja-JP" sz="3600" b="1" dirty="0">
              <a:solidFill>
                <a:srgbClr val="FF0000"/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508" y="320271"/>
            <a:ext cx="3567545" cy="3829165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627091" y="4272742"/>
            <a:ext cx="26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>
                <a:solidFill>
                  <a:prstClr val="black"/>
                </a:solidFill>
              </a:rPr>
              <a:t>Thomas Bayes  1701-1761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701100" y="6108164"/>
            <a:ext cx="6633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 smtClean="0"/>
              <a:t>Posterior                =     Likelihood x Prior    /  P(data)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700017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644576" y="539646"/>
            <a:ext cx="6634701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dirty="0" smtClean="0"/>
              <a:t>Likelihood (</a:t>
            </a:r>
            <a:r>
              <a:rPr kumimoji="1" lang="ja-JP" altLang="en-US" sz="3200" b="1" dirty="0" smtClean="0"/>
              <a:t>尤度</a:t>
            </a:r>
            <a:r>
              <a:rPr kumimoji="1" lang="en-US" altLang="ja-JP" sz="3200" b="1" dirty="0" smtClean="0"/>
              <a:t>)</a:t>
            </a:r>
          </a:p>
          <a:p>
            <a:endParaRPr lang="en-US" altLang="ja-JP" dirty="0"/>
          </a:p>
          <a:p>
            <a:endParaRPr kumimoji="1" lang="en-US" altLang="ja-JP" sz="2400" b="1" dirty="0" smtClean="0"/>
          </a:p>
          <a:p>
            <a:r>
              <a:rPr lang="en-US" altLang="ja-JP" sz="2400" b="1" dirty="0" smtClean="0"/>
              <a:t>Coin throw (</a:t>
            </a:r>
            <a:r>
              <a:rPr lang="ja-JP" altLang="en-US" sz="2400" b="1" dirty="0" smtClean="0"/>
              <a:t>コイン投げ）</a:t>
            </a:r>
            <a:endParaRPr lang="en-US" altLang="ja-JP" sz="2400" b="1" dirty="0" smtClean="0"/>
          </a:p>
          <a:p>
            <a:endParaRPr lang="en-US" altLang="ja-JP" sz="2400" b="1" dirty="0"/>
          </a:p>
          <a:p>
            <a:r>
              <a:rPr lang="en-US" altLang="ja-JP" sz="2400" b="1" i="1" dirty="0" smtClean="0"/>
              <a:t>P</a:t>
            </a:r>
            <a:r>
              <a:rPr lang="en-US" altLang="ja-JP" sz="2400" b="1" dirty="0" smtClean="0"/>
              <a:t>(H) = 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 smtClean="0"/>
              <a:t> = 0.5</a:t>
            </a:r>
          </a:p>
          <a:p>
            <a:endParaRPr lang="en-US" altLang="ja-JP" sz="2400" b="1" dirty="0" smtClean="0"/>
          </a:p>
          <a:p>
            <a:r>
              <a:rPr lang="en-US" altLang="ja-JP" sz="2400" b="1" dirty="0" smtClean="0"/>
              <a:t>Throw coin twice (</a:t>
            </a:r>
            <a:r>
              <a:rPr lang="ja-JP" altLang="en-US" sz="2400" b="1" dirty="0" smtClean="0"/>
              <a:t>２回コイン投げをする時の結果）</a:t>
            </a:r>
            <a:endParaRPr lang="en-US" altLang="ja-JP" sz="2400" b="1" dirty="0" smtClean="0"/>
          </a:p>
          <a:p>
            <a:endParaRPr lang="en-US" altLang="ja-JP" sz="2400" b="1" dirty="0" smtClean="0"/>
          </a:p>
          <a:p>
            <a:endParaRPr kumimoji="1" lang="en-US" altLang="ja-JP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294" y="468231"/>
            <a:ext cx="3120243" cy="1525355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4898175" y="2090093"/>
            <a:ext cx="12634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b="1" dirty="0"/>
              <a:t>Head (</a:t>
            </a:r>
            <a:r>
              <a:rPr lang="ja-JP" altLang="en-US" sz="2000" b="1" dirty="0"/>
              <a:t>表）</a:t>
            </a:r>
            <a:endParaRPr lang="en-US" altLang="ja-JP" sz="2000" b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655632" y="2098626"/>
            <a:ext cx="1066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dirty="0"/>
              <a:t>Tail (</a:t>
            </a:r>
            <a:r>
              <a:rPr lang="ja-JP" altLang="en-US" sz="2000" b="1" dirty="0"/>
              <a:t>裏）</a:t>
            </a:r>
          </a:p>
          <a:p>
            <a:endParaRPr kumimoji="1" lang="ja-JP" altLang="en-US" sz="2000" b="1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472" y="3854869"/>
            <a:ext cx="1333700" cy="1391687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885" y="3858431"/>
            <a:ext cx="1330287" cy="1388126"/>
          </a:xfrm>
          <a:prstGeom prst="rect">
            <a:avLst/>
          </a:prstGeom>
        </p:spPr>
      </p:pic>
      <p:sp>
        <p:nvSpPr>
          <p:cNvPr id="15" name="テキスト ボックス 14"/>
          <p:cNvSpPr txBox="1"/>
          <p:nvPr/>
        </p:nvSpPr>
        <p:spPr>
          <a:xfrm>
            <a:off x="1076314" y="5934357"/>
            <a:ext cx="3986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i="1" dirty="0" smtClean="0"/>
              <a:t>P</a:t>
            </a:r>
            <a:r>
              <a:rPr kumimoji="1" lang="en-US" altLang="ja-JP" sz="2400" b="1" dirty="0" smtClean="0"/>
              <a:t>(H, H) = 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sz="2400" b="1" baseline="30000" dirty="0" smtClean="0">
                <a:latin typeface="Symbol" charset="2"/>
                <a:ea typeface="Symbol" charset="2"/>
                <a:cs typeface="Symbol" charset="2"/>
              </a:rPr>
              <a:t>2</a:t>
            </a:r>
            <a:r>
              <a:rPr lang="en-US" altLang="ja-JP" sz="2400" b="1" dirty="0" smtClean="0">
                <a:latin typeface="Symbol" charset="2"/>
                <a:ea typeface="Symbol" charset="2"/>
                <a:cs typeface="Symbol" charset="2"/>
              </a:rPr>
              <a:t>  = </a:t>
            </a:r>
            <a:r>
              <a:rPr kumimoji="1" lang="en-US" altLang="ja-JP" sz="2400" b="1" dirty="0" smtClean="0"/>
              <a:t>0.5 x 0.5 = 0.25</a:t>
            </a:r>
            <a:endParaRPr kumimoji="1" lang="ja-JP" altLang="en-US" sz="2400" b="1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1002992" y="5360818"/>
            <a:ext cx="363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/>
              <a:t>1</a:t>
            </a:r>
            <a:r>
              <a:rPr kumimoji="1" lang="en-US" altLang="ja-JP" b="1" dirty="0" smtClean="0"/>
              <a:t>st throw </a:t>
            </a:r>
            <a:r>
              <a:rPr kumimoji="1" lang="ja-JP" altLang="en-US" b="1" dirty="0" smtClean="0"/>
              <a:t>１回目</a:t>
            </a:r>
            <a:r>
              <a:rPr kumimoji="1" lang="en-US" altLang="ja-JP" b="1" dirty="0" smtClean="0"/>
              <a:t>      2</a:t>
            </a:r>
            <a:r>
              <a:rPr kumimoji="1" lang="en-US" altLang="ja-JP" b="1" baseline="30000" dirty="0" smtClean="0"/>
              <a:t>nd</a:t>
            </a:r>
            <a:r>
              <a:rPr kumimoji="1" lang="en-US" altLang="ja-JP" b="1" dirty="0" smtClean="0"/>
              <a:t> throw 2</a:t>
            </a:r>
            <a:r>
              <a:rPr lang="ja-JP" altLang="en-US" b="1" dirty="0" smtClean="0"/>
              <a:t>回目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635342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655" y="1840034"/>
            <a:ext cx="851161" cy="888168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663" y="1840034"/>
            <a:ext cx="911138" cy="888168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618" y="1840034"/>
            <a:ext cx="851161" cy="888168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242" y="1840034"/>
            <a:ext cx="851161" cy="888168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643" y="1840034"/>
            <a:ext cx="911138" cy="888168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74" y="1840034"/>
            <a:ext cx="911138" cy="888168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887655" y="3755908"/>
            <a:ext cx="21547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 smtClean="0"/>
              <a:t>= 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sz="2400" b="1" baseline="30000" dirty="0" smtClean="0">
                <a:latin typeface="Symbol" charset="2"/>
                <a:ea typeface="Symbol" charset="2"/>
                <a:cs typeface="Symbol" charset="2"/>
              </a:rPr>
              <a:t>2 </a:t>
            </a:r>
            <a:r>
              <a:rPr lang="en-US" altLang="ja-JP" sz="2400" b="1" dirty="0"/>
              <a:t>= </a:t>
            </a:r>
            <a:r>
              <a:rPr kumimoji="1" lang="en-US" altLang="ja-JP" sz="2400" b="1" dirty="0" smtClean="0"/>
              <a:t>0.5 x 0.5 </a:t>
            </a:r>
          </a:p>
          <a:p>
            <a:r>
              <a:rPr kumimoji="1" lang="en-US" altLang="ja-JP" sz="2400" b="1" dirty="0" smtClean="0"/>
              <a:t>= 0.25</a:t>
            </a:r>
            <a:endParaRPr kumimoji="1" lang="ja-JP" altLang="en-US" sz="2400" b="1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193502" y="4973289"/>
            <a:ext cx="36792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 smtClean="0"/>
              <a:t>=2 x</a:t>
            </a:r>
            <a:r>
              <a:rPr lang="en-US" altLang="ja-JP" sz="2400" b="1" dirty="0">
                <a:latin typeface="Symbol" charset="2"/>
                <a:ea typeface="Symbol" charset="2"/>
                <a:cs typeface="Symbol" charset="2"/>
              </a:rPr>
              <a:t> 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/>
              <a:t> </a:t>
            </a:r>
            <a:r>
              <a:rPr lang="en-US" altLang="ja-JP" sz="2400" b="1" dirty="0" smtClean="0"/>
              <a:t>x (1-</a:t>
            </a:r>
            <a:r>
              <a:rPr lang="en-US" altLang="ja-JP" sz="2400" b="1" dirty="0" smtClean="0">
                <a:latin typeface="Symbol" charset="2"/>
                <a:ea typeface="Symbol" charset="2"/>
                <a:cs typeface="Symbol" charset="2"/>
              </a:rPr>
              <a:t>q)</a:t>
            </a:r>
            <a:r>
              <a:rPr lang="en-US" altLang="ja-JP" sz="2400" b="1" baseline="30000" dirty="0" smtClean="0">
                <a:latin typeface="Symbol" charset="2"/>
                <a:ea typeface="Symbol" charset="2"/>
                <a:cs typeface="Symbol" charset="2"/>
              </a:rPr>
              <a:t> </a:t>
            </a:r>
            <a:r>
              <a:rPr lang="en-US" altLang="ja-JP" sz="2400" b="1" dirty="0" smtClean="0"/>
              <a:t>=</a:t>
            </a:r>
            <a:r>
              <a:rPr lang="en-US" altLang="ja-JP" sz="2400" b="1" dirty="0">
                <a:latin typeface="Symbol" charset="2"/>
                <a:ea typeface="Symbol" charset="2"/>
                <a:cs typeface="Symbol" charset="2"/>
              </a:rPr>
              <a:t> </a:t>
            </a:r>
            <a:r>
              <a:rPr kumimoji="1" lang="en-US" altLang="ja-JP" sz="2400" b="1" dirty="0" smtClean="0"/>
              <a:t> 2</a:t>
            </a:r>
            <a:r>
              <a:rPr kumimoji="1" lang="ja-JP" altLang="en-US" sz="2400" b="1" dirty="0" smtClean="0"/>
              <a:t> </a:t>
            </a:r>
            <a:r>
              <a:rPr kumimoji="1" lang="en-US" altLang="ja-JP" sz="2400" b="1" dirty="0" smtClean="0"/>
              <a:t>x 0.5 x 0.5</a:t>
            </a:r>
          </a:p>
          <a:p>
            <a:r>
              <a:rPr kumimoji="1" lang="en-US" altLang="ja-JP" sz="2400" b="1" dirty="0" smtClean="0"/>
              <a:t>= 0.5</a:t>
            </a:r>
            <a:endParaRPr kumimoji="1" lang="ja-JP" altLang="en-US" sz="2400" b="1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074963" y="3755908"/>
            <a:ext cx="25266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 smtClean="0"/>
              <a:t>= (1-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 smtClean="0">
                <a:latin typeface="Symbol" charset="2"/>
                <a:ea typeface="Symbol" charset="2"/>
                <a:cs typeface="Symbol" charset="2"/>
              </a:rPr>
              <a:t>)</a:t>
            </a:r>
            <a:r>
              <a:rPr lang="en-US" altLang="ja-JP" sz="2400" b="1" baseline="30000" dirty="0" smtClean="0">
                <a:latin typeface="Symbol" charset="2"/>
                <a:ea typeface="Symbol" charset="2"/>
                <a:cs typeface="Symbol" charset="2"/>
              </a:rPr>
              <a:t>2 </a:t>
            </a:r>
            <a:r>
              <a:rPr lang="en-US" altLang="ja-JP" sz="2400" b="1" dirty="0"/>
              <a:t>= </a:t>
            </a:r>
            <a:r>
              <a:rPr kumimoji="1" lang="en-US" altLang="ja-JP" sz="2400" b="1" dirty="0" smtClean="0"/>
              <a:t>0.5 x 0.5 </a:t>
            </a:r>
          </a:p>
          <a:p>
            <a:r>
              <a:rPr kumimoji="1" lang="en-US" altLang="ja-JP" sz="2400" b="1" dirty="0" smtClean="0"/>
              <a:t>= 0.25</a:t>
            </a:r>
            <a:endParaRPr kumimoji="1" lang="ja-JP" altLang="en-US" sz="2400" b="1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72178" y="398668"/>
            <a:ext cx="64836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b="1" dirty="0"/>
              <a:t>Coin </a:t>
            </a:r>
            <a:r>
              <a:rPr lang="en-US" altLang="ja-JP" sz="3200" b="1" dirty="0" smtClean="0"/>
              <a:t>throw:  x 2</a:t>
            </a:r>
            <a:r>
              <a:rPr lang="ja-JP" altLang="en-US" sz="3200" b="1" dirty="0" smtClean="0"/>
              <a:t>   </a:t>
            </a:r>
            <a:r>
              <a:rPr lang="en-US" altLang="ja-JP" sz="3200" b="1" dirty="0" smtClean="0"/>
              <a:t> (2</a:t>
            </a:r>
            <a:r>
              <a:rPr lang="ja-JP" altLang="en-US" sz="3200" b="1" dirty="0" smtClean="0"/>
              <a:t>回のコイン</a:t>
            </a:r>
            <a:r>
              <a:rPr lang="ja-JP" altLang="en-US" sz="3200" b="1" dirty="0"/>
              <a:t>投げ）</a:t>
            </a:r>
            <a:endParaRPr lang="en-US" altLang="ja-JP" sz="3200" b="1" dirty="0"/>
          </a:p>
          <a:p>
            <a:endParaRPr kumimoji="1" lang="ja-JP" altLang="en-US" sz="24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887654" y="2726217"/>
            <a:ext cx="7225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 smtClean="0"/>
              <a:t>H                H                           H                   T                          T                   T</a:t>
            </a:r>
            <a:endParaRPr kumimoji="1" lang="ja-JP" altLang="en-US" sz="2000" b="1" dirty="0"/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7219" y="3267850"/>
            <a:ext cx="911138" cy="888168"/>
          </a:xfrm>
          <a:prstGeom prst="rect">
            <a:avLst/>
          </a:prstGeom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962" y="3287807"/>
            <a:ext cx="851161" cy="888168"/>
          </a:xfrm>
          <a:prstGeom prst="rect">
            <a:avLst/>
          </a:prstGeom>
        </p:spPr>
      </p:pic>
      <p:sp>
        <p:nvSpPr>
          <p:cNvPr id="17" name="テキスト ボックス 16"/>
          <p:cNvSpPr txBox="1"/>
          <p:nvPr/>
        </p:nvSpPr>
        <p:spPr>
          <a:xfrm>
            <a:off x="3693639" y="4297541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T                   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90774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079292" y="914400"/>
            <a:ext cx="7366119" cy="6555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dirty="0" smtClean="0"/>
              <a:t>Binomial distribution (</a:t>
            </a:r>
            <a:r>
              <a:rPr lang="ja-JP" altLang="en-US" sz="3600" b="1" dirty="0" smtClean="0"/>
              <a:t>二項分布）</a:t>
            </a:r>
            <a:endParaRPr lang="en-US" altLang="ja-JP" sz="3600" b="1" dirty="0" smtClean="0"/>
          </a:p>
          <a:p>
            <a:r>
              <a:rPr lang="en-US" altLang="ja-JP" sz="3600" dirty="0" smtClean="0"/>
              <a:t> </a:t>
            </a:r>
          </a:p>
          <a:p>
            <a:r>
              <a:rPr lang="en-US" altLang="ja-JP" sz="3600" dirty="0" smtClean="0"/>
              <a:t>n: trial number (</a:t>
            </a:r>
            <a:r>
              <a:rPr lang="ja-JP" altLang="en-US" sz="3600" dirty="0" smtClean="0"/>
              <a:t>試行回数）</a:t>
            </a:r>
            <a:endParaRPr lang="en-US" altLang="ja-JP" sz="3600" dirty="0" smtClean="0"/>
          </a:p>
          <a:p>
            <a:r>
              <a:rPr lang="en-US" altLang="ja-JP" sz="3600" dirty="0" smtClean="0"/>
              <a:t>k: number of success (</a:t>
            </a:r>
            <a:r>
              <a:rPr lang="ja-JP" altLang="en-US" sz="3600" dirty="0" smtClean="0"/>
              <a:t>成功回数）</a:t>
            </a:r>
            <a:endParaRPr lang="en-US" altLang="ja-JP" sz="3600" dirty="0" smtClean="0"/>
          </a:p>
          <a:p>
            <a:endParaRPr lang="en-US" altLang="ja-JP" sz="3600" dirty="0"/>
          </a:p>
          <a:p>
            <a:r>
              <a:rPr lang="en-US" altLang="ja-JP" sz="3600" i="1" dirty="0" smtClean="0"/>
              <a:t>P</a:t>
            </a:r>
            <a:r>
              <a:rPr lang="en-US" altLang="ja-JP" sz="3600" dirty="0" smtClean="0"/>
              <a:t>(X=</a:t>
            </a:r>
            <a:r>
              <a:rPr lang="en-US" altLang="ja-JP" sz="3600" dirty="0" err="1" smtClean="0"/>
              <a:t>k|</a:t>
            </a:r>
            <a:r>
              <a:rPr lang="en-US" altLang="ja-JP" sz="3600" i="1" dirty="0" err="1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dirty="0" smtClean="0"/>
              <a:t>)  = </a:t>
            </a:r>
            <a:r>
              <a:rPr lang="en-US" altLang="ja-JP" sz="3600" baseline="-25000" dirty="0" err="1" smtClean="0"/>
              <a:t>n</a:t>
            </a:r>
            <a:r>
              <a:rPr lang="en-US" altLang="ja-JP" sz="3600" dirty="0" err="1" smtClean="0"/>
              <a:t>C</a:t>
            </a:r>
            <a:r>
              <a:rPr lang="en-US" altLang="ja-JP" sz="3600" baseline="-25000" dirty="0" err="1" smtClean="0"/>
              <a:t>k</a:t>
            </a:r>
            <a:r>
              <a:rPr lang="en-US" altLang="ja-JP" sz="3600" dirty="0" smtClean="0"/>
              <a:t> </a:t>
            </a:r>
            <a:r>
              <a:rPr lang="en-US" altLang="ja-JP" sz="3600" i="1" dirty="0" err="1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aseline="30000" dirty="0" err="1" smtClean="0"/>
              <a:t>k</a:t>
            </a:r>
            <a:r>
              <a:rPr lang="en-US" altLang="ja-JP" sz="3600" dirty="0" smtClean="0"/>
              <a:t>(1-</a:t>
            </a:r>
            <a:r>
              <a:rPr lang="en-US" altLang="ja-JP" sz="3600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dirty="0" smtClean="0"/>
              <a:t>)</a:t>
            </a:r>
            <a:r>
              <a:rPr lang="en-US" altLang="ja-JP" sz="3600" baseline="30000" dirty="0" smtClean="0"/>
              <a:t>n-k</a:t>
            </a:r>
            <a:r>
              <a:rPr lang="en-US" altLang="ja-JP" sz="3600" dirty="0" smtClean="0"/>
              <a:t> </a:t>
            </a:r>
          </a:p>
          <a:p>
            <a:endParaRPr lang="en-US" altLang="ja-JP" sz="3600" dirty="0"/>
          </a:p>
          <a:p>
            <a:r>
              <a:rPr kumimoji="1" lang="en-US" altLang="ja-JP" sz="3200" i="1" dirty="0" smtClean="0"/>
              <a:t>P</a:t>
            </a:r>
            <a:r>
              <a:rPr kumimoji="1" lang="en-US" altLang="ja-JP" sz="3200" dirty="0" smtClean="0"/>
              <a:t>(X=0) = </a:t>
            </a:r>
            <a:r>
              <a:rPr lang="en-US" altLang="ja-JP" sz="3200" i="1" dirty="0" smtClean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sz="3200" baseline="30000" dirty="0" smtClean="0"/>
              <a:t>0</a:t>
            </a:r>
            <a:r>
              <a:rPr lang="en-US" altLang="ja-JP" sz="3200" dirty="0" smtClean="0"/>
              <a:t>(1-</a:t>
            </a:r>
            <a:r>
              <a:rPr lang="en-US" altLang="ja-JP" sz="3200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200" dirty="0" smtClean="0"/>
              <a:t>)</a:t>
            </a:r>
            <a:r>
              <a:rPr lang="en-US" altLang="ja-JP" sz="3200" baseline="30000" dirty="0" smtClean="0"/>
              <a:t>2</a:t>
            </a:r>
            <a:r>
              <a:rPr lang="en-US" altLang="ja-JP" sz="3200" dirty="0" smtClean="0"/>
              <a:t> = (1-0.5)</a:t>
            </a:r>
            <a:r>
              <a:rPr lang="en-US" altLang="ja-JP" sz="3200" baseline="30000" dirty="0" smtClean="0"/>
              <a:t>2</a:t>
            </a:r>
            <a:r>
              <a:rPr lang="en-US" altLang="ja-JP" sz="3200" dirty="0" smtClean="0"/>
              <a:t> = 0.25</a:t>
            </a:r>
          </a:p>
          <a:p>
            <a:r>
              <a:rPr lang="en-US" altLang="ja-JP" sz="3200" i="1" dirty="0" smtClean="0"/>
              <a:t>P</a:t>
            </a:r>
            <a:r>
              <a:rPr lang="en-US" altLang="ja-JP" sz="3200" dirty="0" smtClean="0"/>
              <a:t>(X=1) = </a:t>
            </a:r>
            <a:r>
              <a:rPr lang="en-US" altLang="ja-JP" sz="3200" dirty="0" smtClean="0">
                <a:latin typeface="+mj-lt"/>
              </a:rPr>
              <a:t>2</a:t>
            </a:r>
            <a:r>
              <a:rPr lang="en-US" altLang="ja-JP" sz="3200" dirty="0" smtClean="0">
                <a:latin typeface="+mj-lt"/>
                <a:ea typeface="Symbol" charset="2"/>
                <a:cs typeface="Symbol" charset="2"/>
              </a:rPr>
              <a:t>x </a:t>
            </a:r>
            <a:r>
              <a:rPr lang="en-US" altLang="ja-JP" sz="3200" i="1" dirty="0" smtClean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sz="3200" dirty="0">
                <a:ea typeface="Symbol" charset="2"/>
                <a:cs typeface="Symbol" charset="2"/>
              </a:rPr>
              <a:t>x </a:t>
            </a:r>
            <a:r>
              <a:rPr lang="en-US" altLang="ja-JP" sz="3200" dirty="0" smtClean="0">
                <a:latin typeface="Symbol" charset="2"/>
                <a:ea typeface="Symbol" charset="2"/>
                <a:cs typeface="Symbol" charset="2"/>
              </a:rPr>
              <a:t>(1-</a:t>
            </a:r>
            <a:r>
              <a:rPr lang="en-US" altLang="ja-JP" sz="3200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200" dirty="0" smtClean="0">
                <a:latin typeface="Symbol" charset="2"/>
                <a:ea typeface="Symbol" charset="2"/>
                <a:cs typeface="Symbol" charset="2"/>
              </a:rPr>
              <a:t>)</a:t>
            </a:r>
            <a:r>
              <a:rPr lang="en-US" altLang="ja-JP" sz="3200" baseline="30000" dirty="0">
                <a:latin typeface="Symbol" charset="2"/>
                <a:ea typeface="Symbol" charset="2"/>
                <a:cs typeface="Symbol" charset="2"/>
              </a:rPr>
              <a:t> </a:t>
            </a:r>
            <a:r>
              <a:rPr lang="en-US" altLang="ja-JP" sz="3200" dirty="0"/>
              <a:t>= </a:t>
            </a:r>
            <a:r>
              <a:rPr lang="en-US" altLang="ja-JP" sz="3200" dirty="0" smtClean="0"/>
              <a:t>2x(0.5)x(1-0.5</a:t>
            </a:r>
            <a:r>
              <a:rPr lang="en-US" altLang="ja-JP" sz="3200" dirty="0"/>
              <a:t>)</a:t>
            </a:r>
            <a:r>
              <a:rPr lang="en-US" altLang="ja-JP" sz="3200" dirty="0" smtClean="0"/>
              <a:t> </a:t>
            </a:r>
            <a:r>
              <a:rPr lang="en-US" altLang="ja-JP" sz="3200" dirty="0"/>
              <a:t>= </a:t>
            </a:r>
            <a:r>
              <a:rPr lang="en-US" altLang="ja-JP" sz="3200" dirty="0" smtClean="0"/>
              <a:t>0.5</a:t>
            </a:r>
          </a:p>
          <a:p>
            <a:r>
              <a:rPr lang="en-US" altLang="ja-JP" sz="3200" i="1" dirty="0" smtClean="0"/>
              <a:t>P</a:t>
            </a:r>
            <a:r>
              <a:rPr lang="en-US" altLang="ja-JP" sz="3200" dirty="0" smtClean="0"/>
              <a:t>(X=2) </a:t>
            </a:r>
            <a:r>
              <a:rPr lang="en-US" altLang="ja-JP" sz="3200" dirty="0"/>
              <a:t>= </a:t>
            </a:r>
            <a:r>
              <a:rPr lang="en-US" altLang="ja-JP" sz="3200" i="1" dirty="0" smtClean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sz="3200" baseline="30000" dirty="0" smtClean="0"/>
              <a:t>2</a:t>
            </a:r>
            <a:r>
              <a:rPr lang="en-US" altLang="ja-JP" sz="3200" dirty="0" smtClean="0"/>
              <a:t>(1-</a:t>
            </a:r>
            <a:r>
              <a:rPr lang="en-US" altLang="ja-JP" sz="3200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200" dirty="0" smtClean="0"/>
              <a:t>)</a:t>
            </a:r>
            <a:r>
              <a:rPr lang="en-US" altLang="ja-JP" sz="3200" baseline="30000" dirty="0" smtClean="0"/>
              <a:t>0</a:t>
            </a:r>
            <a:r>
              <a:rPr lang="en-US" altLang="ja-JP" sz="3200" dirty="0" smtClean="0"/>
              <a:t> </a:t>
            </a:r>
            <a:r>
              <a:rPr lang="en-US" altLang="ja-JP" sz="3200" dirty="0"/>
              <a:t>= (0.5)</a:t>
            </a:r>
            <a:r>
              <a:rPr lang="en-US" altLang="ja-JP" sz="3200" baseline="30000" dirty="0"/>
              <a:t>2</a:t>
            </a:r>
            <a:r>
              <a:rPr lang="en-US" altLang="ja-JP" sz="3200" dirty="0"/>
              <a:t> = 0.25</a:t>
            </a:r>
          </a:p>
          <a:p>
            <a:endParaRPr lang="en-US" altLang="ja-JP" sz="3600" dirty="0"/>
          </a:p>
          <a:p>
            <a:endParaRPr lang="en-US" altLang="ja-JP" sz="3600" dirty="0"/>
          </a:p>
        </p:txBody>
      </p:sp>
    </p:spTree>
    <p:extLst>
      <p:ext uri="{BB962C8B-B14F-4D97-AF65-F5344CB8AC3E}">
        <p14:creationId xmlns:p14="http://schemas.microsoft.com/office/powerpoint/2010/main" val="108563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577359" y="767379"/>
            <a:ext cx="8175508" cy="53655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endParaRPr lang="en-US" altLang="ja-JP" sz="3200" dirty="0">
              <a:solidFill>
                <a:prstClr val="black"/>
              </a:solidFill>
            </a:endParaRPr>
          </a:p>
          <a:p>
            <a:pPr defTabSz="457200"/>
            <a:endParaRPr lang="en-US" altLang="ja-JP" sz="32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200" i="1" dirty="0">
                <a:solidFill>
                  <a:prstClr val="black"/>
                </a:solidFill>
              </a:rPr>
              <a:t>Z</a:t>
            </a:r>
            <a:r>
              <a:rPr lang="en-US" altLang="ja-JP" sz="3200" dirty="0">
                <a:solidFill>
                  <a:prstClr val="black"/>
                </a:solidFill>
              </a:rPr>
              <a:t>: </a:t>
            </a:r>
            <a:r>
              <a:rPr lang="ja-JP" altLang="en-US" sz="3200" dirty="0">
                <a:solidFill>
                  <a:prstClr val="black"/>
                </a:solidFill>
              </a:rPr>
              <a:t>確率変数</a:t>
            </a:r>
            <a:r>
              <a:rPr lang="en-US" altLang="ja-JP" sz="3200" dirty="0">
                <a:solidFill>
                  <a:prstClr val="black"/>
                </a:solidFill>
              </a:rPr>
              <a:t> (random variables)</a:t>
            </a:r>
          </a:p>
          <a:p>
            <a:pPr defTabSz="457200"/>
            <a:endParaRPr lang="en-US" altLang="ja-JP" sz="32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200" i="1" dirty="0">
                <a:solidFill>
                  <a:prstClr val="black"/>
                </a:solidFill>
              </a:rPr>
              <a:t>P(Z)</a:t>
            </a:r>
            <a:r>
              <a:rPr lang="en-US" altLang="ja-JP" sz="3200" dirty="0">
                <a:solidFill>
                  <a:prstClr val="black"/>
                </a:solidFill>
              </a:rPr>
              <a:t> : </a:t>
            </a:r>
            <a:r>
              <a:rPr lang="ja-JP" altLang="en-US" sz="3200" dirty="0">
                <a:solidFill>
                  <a:prstClr val="black"/>
                </a:solidFill>
              </a:rPr>
              <a:t>確率質量関数</a:t>
            </a:r>
            <a:r>
              <a:rPr lang="en-US" altLang="ja-JP" sz="3200" dirty="0">
                <a:solidFill>
                  <a:prstClr val="black"/>
                </a:solidFill>
              </a:rPr>
              <a:t> (probability mass function)</a:t>
            </a:r>
          </a:p>
          <a:p>
            <a:pPr marL="457200" indent="-457200" defTabSz="457200">
              <a:buFont typeface="Symbol" charset="2"/>
              <a:buChar char="S"/>
            </a:pPr>
            <a:endParaRPr lang="en-US" altLang="ja-JP" sz="3600" dirty="0">
              <a:solidFill>
                <a:prstClr val="black"/>
              </a:solidFill>
            </a:endParaRPr>
          </a:p>
          <a:p>
            <a:pPr marL="457200" indent="-457200" defTabSz="457200">
              <a:buFont typeface="Symbol" charset="2"/>
              <a:buChar char="S"/>
            </a:pPr>
            <a:r>
              <a:rPr lang="en-US" altLang="ja-JP" sz="3600" i="1" dirty="0">
                <a:solidFill>
                  <a:prstClr val="black"/>
                </a:solidFill>
              </a:rPr>
              <a:t>P(Z)   </a:t>
            </a:r>
            <a:r>
              <a:rPr lang="en-US" altLang="ja-JP" sz="3600" dirty="0">
                <a:solidFill>
                  <a:prstClr val="black"/>
                </a:solidFill>
              </a:rPr>
              <a:t>= 1</a:t>
            </a:r>
          </a:p>
          <a:p>
            <a:pPr defTabSz="457200"/>
            <a:r>
              <a:rPr lang="en-US" altLang="ja-JP" sz="2800" baseline="30000" dirty="0">
                <a:solidFill>
                  <a:prstClr val="black"/>
                </a:solidFill>
              </a:rPr>
              <a:t> </a:t>
            </a:r>
            <a:r>
              <a:rPr lang="en-US" altLang="ja-JP" sz="2800" i="1" baseline="30000" dirty="0" err="1">
                <a:solidFill>
                  <a:prstClr val="black"/>
                </a:solidFill>
              </a:rPr>
              <a:t>i</a:t>
            </a:r>
            <a:r>
              <a:rPr lang="en-US" altLang="ja-JP" sz="2800" i="1" baseline="30000" dirty="0">
                <a:solidFill>
                  <a:prstClr val="black"/>
                </a:solidFill>
              </a:rPr>
              <a:t>               </a:t>
            </a:r>
            <a:r>
              <a:rPr lang="en-US" altLang="ja-JP" sz="2800" i="1" baseline="30000" dirty="0" err="1">
                <a:solidFill>
                  <a:prstClr val="black"/>
                </a:solidFill>
              </a:rPr>
              <a:t>i</a:t>
            </a:r>
            <a:endParaRPr lang="en-US" altLang="ja-JP" sz="2800" i="1" baseline="30000" dirty="0">
              <a:solidFill>
                <a:prstClr val="black"/>
              </a:solidFill>
            </a:endParaRPr>
          </a:p>
          <a:p>
            <a:pPr defTabSz="457200"/>
            <a:endParaRPr lang="en-US" altLang="ja-JP" sz="2800" dirty="0">
              <a:solidFill>
                <a:prstClr val="black"/>
              </a:solidFill>
            </a:endParaRPr>
          </a:p>
          <a:p>
            <a:pPr defTabSz="457200"/>
            <a:endParaRPr lang="en-US" altLang="ja-JP" sz="3200" dirty="0">
              <a:solidFill>
                <a:prstClr val="black"/>
              </a:solidFill>
            </a:endParaRPr>
          </a:p>
          <a:p>
            <a:pPr defTabSz="457200"/>
            <a:endParaRPr lang="ja-JP" altLang="en-US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26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094282" y="809469"/>
            <a:ext cx="518680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 smtClean="0"/>
              <a:t>尤度　（</a:t>
            </a:r>
            <a:r>
              <a:rPr kumimoji="1" lang="en-US" altLang="ja-JP" sz="4000" b="1" dirty="0" smtClean="0"/>
              <a:t>Likelihood)</a:t>
            </a:r>
          </a:p>
          <a:p>
            <a:endParaRPr lang="en-US" altLang="ja-JP" sz="4000" b="1" dirty="0"/>
          </a:p>
          <a:p>
            <a:endParaRPr kumimoji="1" lang="en-US" altLang="ja-JP" sz="4000" b="1" dirty="0" smtClean="0"/>
          </a:p>
          <a:p>
            <a:r>
              <a:rPr lang="en-US" altLang="ja-JP" sz="4000" b="1" i="1" dirty="0" smtClean="0"/>
              <a:t>L</a:t>
            </a:r>
            <a:r>
              <a:rPr lang="en-US" altLang="ja-JP" sz="4000" b="1" dirty="0" smtClean="0"/>
              <a:t> (</a:t>
            </a:r>
            <a:r>
              <a:rPr lang="en-US" altLang="ja-JP" sz="4000" b="1" dirty="0" err="1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4000" b="1" dirty="0" err="1" smtClean="0"/>
              <a:t>|data</a:t>
            </a:r>
            <a:r>
              <a:rPr lang="en-US" altLang="ja-JP" sz="4000" b="1" dirty="0" smtClean="0"/>
              <a:t>)  =   </a:t>
            </a:r>
            <a:r>
              <a:rPr lang="en-US" altLang="ja-JP" sz="4000" b="1" i="1" dirty="0" smtClean="0"/>
              <a:t>P</a:t>
            </a:r>
            <a:r>
              <a:rPr lang="en-US" altLang="ja-JP" sz="4000" b="1" dirty="0" smtClean="0"/>
              <a:t>(</a:t>
            </a:r>
            <a:r>
              <a:rPr lang="en-US" altLang="ja-JP" sz="4000" b="1" dirty="0" err="1" smtClean="0"/>
              <a:t>data|</a:t>
            </a:r>
            <a:r>
              <a:rPr lang="en-US" altLang="ja-JP" sz="4000" b="1" dirty="0" err="1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4000" b="1" dirty="0" smtClean="0"/>
              <a:t>)</a:t>
            </a:r>
          </a:p>
          <a:p>
            <a:endParaRPr kumimoji="1" lang="en-US" altLang="ja-JP" sz="4000" b="1" dirty="0"/>
          </a:p>
          <a:p>
            <a:endParaRPr kumimoji="1" lang="ja-JP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282896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449706" y="278124"/>
            <a:ext cx="511710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P(X=</a:t>
            </a:r>
            <a:r>
              <a:rPr lang="en-US" altLang="ja-JP" sz="2400" b="1" dirty="0" err="1"/>
              <a:t>k|</a:t>
            </a:r>
            <a:r>
              <a:rPr lang="en-US" altLang="ja-JP" sz="2400" b="1" dirty="0" err="1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/>
              <a:t>)  = </a:t>
            </a:r>
            <a:r>
              <a:rPr lang="en-US" altLang="ja-JP" sz="2400" b="1" baseline="-25000" dirty="0" err="1"/>
              <a:t>n</a:t>
            </a:r>
            <a:r>
              <a:rPr lang="en-US" altLang="ja-JP" sz="2400" b="1" dirty="0" err="1"/>
              <a:t>C</a:t>
            </a:r>
            <a:r>
              <a:rPr lang="en-US" altLang="ja-JP" sz="2400" b="1" baseline="-25000" dirty="0" err="1"/>
              <a:t>k</a:t>
            </a:r>
            <a:r>
              <a:rPr lang="en-US" altLang="ja-JP" sz="2400" b="1" dirty="0"/>
              <a:t> </a:t>
            </a:r>
            <a:r>
              <a:rPr lang="en-US" altLang="ja-JP" sz="2400" b="1" dirty="0" err="1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baseline="30000" dirty="0" err="1"/>
              <a:t>k</a:t>
            </a:r>
            <a:r>
              <a:rPr lang="en-US" altLang="ja-JP" sz="2400" b="1" dirty="0"/>
              <a:t>(1-</a:t>
            </a:r>
            <a:r>
              <a:rPr lang="en-US" altLang="ja-JP" sz="2400" b="1" dirty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/>
              <a:t>)</a:t>
            </a:r>
            <a:r>
              <a:rPr lang="en-US" altLang="ja-JP" sz="2400" b="1" baseline="30000" dirty="0"/>
              <a:t>n-k</a:t>
            </a:r>
            <a:r>
              <a:rPr lang="en-US" altLang="ja-JP" sz="2400" b="1" dirty="0"/>
              <a:t> </a:t>
            </a:r>
            <a:endParaRPr lang="ja-JP" altLang="en-US" sz="2400" b="1" dirty="0"/>
          </a:p>
          <a:p>
            <a:endParaRPr kumimoji="1" lang="en-US" altLang="ja-JP" sz="2400" b="1" dirty="0" smtClean="0"/>
          </a:p>
          <a:p>
            <a:r>
              <a:rPr lang="en-US" altLang="ja-JP" sz="2400" b="1" dirty="0" smtClean="0"/>
              <a:t>n = 2</a:t>
            </a:r>
          </a:p>
          <a:p>
            <a:endParaRPr lang="en-US" altLang="ja-JP" sz="2400" b="1" dirty="0"/>
          </a:p>
          <a:p>
            <a:r>
              <a:rPr kumimoji="1" lang="en-US" altLang="ja-JP" sz="2400" b="1" i="1" dirty="0" smtClean="0"/>
              <a:t>L </a:t>
            </a:r>
            <a:r>
              <a:rPr kumimoji="1" lang="en-US" altLang="ja-JP" sz="2400" b="1" dirty="0" smtClean="0"/>
              <a:t>(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 smtClean="0">
                <a:latin typeface="Symbol" charset="2"/>
                <a:ea typeface="Symbol" charset="2"/>
                <a:cs typeface="Symbol" charset="2"/>
              </a:rPr>
              <a:t> </a:t>
            </a:r>
            <a:r>
              <a:rPr lang="en-US" altLang="ja-JP" sz="2400" b="1" dirty="0"/>
              <a:t>|</a:t>
            </a:r>
            <a:r>
              <a:rPr lang="en-US" altLang="ja-JP" sz="2400" b="1" dirty="0" smtClean="0"/>
              <a:t> X </a:t>
            </a:r>
            <a:r>
              <a:rPr lang="en-US" altLang="ja-JP" sz="2400" b="1" dirty="0"/>
              <a:t>= </a:t>
            </a:r>
            <a:r>
              <a:rPr lang="en-US" altLang="ja-JP" sz="2400" b="1" dirty="0" smtClean="0"/>
              <a:t>1) = </a:t>
            </a:r>
            <a:r>
              <a:rPr lang="en-US" altLang="ja-JP" sz="2400" b="1" dirty="0" smtClean="0">
                <a:latin typeface="Symbol" charset="2"/>
                <a:ea typeface="Symbol" charset="2"/>
                <a:cs typeface="Symbol" charset="2"/>
              </a:rPr>
              <a:t> </a:t>
            </a:r>
            <a:r>
              <a:rPr kumimoji="1" lang="en-US" altLang="ja-JP" sz="2400" b="1" i="1" dirty="0" smtClean="0"/>
              <a:t>P </a:t>
            </a:r>
            <a:r>
              <a:rPr kumimoji="1" lang="en-US" altLang="ja-JP" sz="2400" b="1" dirty="0" smtClean="0"/>
              <a:t>(X = 1|</a:t>
            </a:r>
            <a:r>
              <a:rPr kumimoji="1"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kumimoji="1" lang="en-US" altLang="ja-JP" sz="2400" b="1" dirty="0" smtClean="0">
                <a:latin typeface="Symbol" charset="2"/>
                <a:ea typeface="Symbol" charset="2"/>
                <a:cs typeface="Symbol" charset="2"/>
              </a:rPr>
              <a:t>)  =  2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sz="2400" dirty="0" smtClean="0">
                <a:ea typeface="Symbol" charset="2"/>
                <a:cs typeface="Symbol" charset="2"/>
              </a:rPr>
              <a:t>x </a:t>
            </a:r>
            <a:r>
              <a:rPr lang="en-US" altLang="ja-JP" sz="2400" b="1" dirty="0" smtClean="0"/>
              <a:t>(1-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 smtClean="0"/>
              <a:t>)</a:t>
            </a:r>
            <a:endParaRPr lang="ja-JP" altLang="en-US" sz="2400" b="1" dirty="0"/>
          </a:p>
          <a:p>
            <a:endParaRPr kumimoji="1" lang="ja-JP" altLang="en-US" sz="2400" b="1" dirty="0">
              <a:latin typeface="Symbol" charset="2"/>
              <a:ea typeface="Symbol" charset="2"/>
              <a:cs typeface="Symbol" charset="2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243" y="2586448"/>
            <a:ext cx="6007100" cy="3441700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4512037" y="6101000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 smtClean="0">
                <a:latin typeface="Symbol" charset="2"/>
                <a:ea typeface="Symbol" charset="2"/>
                <a:cs typeface="Symbol" charset="2"/>
              </a:rPr>
              <a:t>q</a:t>
            </a:r>
            <a:endParaRPr kumimoji="1" lang="ja-JP" altLang="en-US" sz="2800" b="1" dirty="0">
              <a:latin typeface="Symbol" charset="2"/>
              <a:ea typeface="Symbol" charset="2"/>
              <a:cs typeface="Symbol" charset="2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67773" y="4045688"/>
            <a:ext cx="1715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smtClean="0"/>
              <a:t>Likelihood</a:t>
            </a:r>
            <a:endParaRPr kumimoji="1" lang="ja-JP" altLang="en-US" sz="2800" b="1" dirty="0"/>
          </a:p>
        </p:txBody>
      </p:sp>
      <p:grpSp>
        <p:nvGrpSpPr>
          <p:cNvPr id="13" name="図形グループ 12"/>
          <p:cNvGrpSpPr/>
          <p:nvPr/>
        </p:nvGrpSpPr>
        <p:grpSpPr>
          <a:xfrm>
            <a:off x="4991726" y="3642611"/>
            <a:ext cx="4026931" cy="926297"/>
            <a:chOff x="4991726" y="3642611"/>
            <a:chExt cx="4026931" cy="926297"/>
          </a:xfrm>
        </p:grpSpPr>
        <p:sp>
          <p:nvSpPr>
            <p:cNvPr id="9" name="テキスト ボックス 8"/>
            <p:cNvSpPr txBox="1"/>
            <p:nvPr/>
          </p:nvSpPr>
          <p:spPr>
            <a:xfrm>
              <a:off x="7270230" y="3642611"/>
              <a:ext cx="17484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b="1" dirty="0" smtClean="0"/>
                <a:t>Area = 1/3</a:t>
              </a:r>
              <a:endParaRPr kumimoji="1" lang="ja-JP" altLang="en-US" sz="2800" b="1" dirty="0"/>
            </a:p>
          </p:txBody>
        </p:sp>
        <p:cxnSp>
          <p:nvCxnSpPr>
            <p:cNvPr id="11" name="直線矢印コネクタ 10"/>
            <p:cNvCxnSpPr/>
            <p:nvPr/>
          </p:nvCxnSpPr>
          <p:spPr>
            <a:xfrm flipH="1">
              <a:off x="4991726" y="3964070"/>
              <a:ext cx="2158582" cy="604838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テキスト ボックス 13"/>
          <p:cNvSpPr txBox="1"/>
          <p:nvPr/>
        </p:nvSpPr>
        <p:spPr>
          <a:xfrm>
            <a:off x="167773" y="6388436"/>
            <a:ext cx="3542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Maximum Likelihood (</a:t>
            </a:r>
            <a:r>
              <a:rPr lang="ja-JP" altLang="en-US" b="1" dirty="0" smtClean="0"/>
              <a:t>最尤推定値</a:t>
            </a:r>
            <a:r>
              <a:rPr lang="en-US" altLang="ja-JP" b="1" dirty="0" smtClean="0"/>
              <a:t>)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213052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449706" y="278124"/>
            <a:ext cx="423705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P(X=</a:t>
            </a:r>
            <a:r>
              <a:rPr lang="en-US" altLang="ja-JP" sz="2400" b="1" dirty="0" err="1"/>
              <a:t>k|</a:t>
            </a:r>
            <a:r>
              <a:rPr lang="en-US" altLang="ja-JP" sz="2400" b="1" dirty="0" err="1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/>
              <a:t>)  = </a:t>
            </a:r>
            <a:r>
              <a:rPr lang="en-US" altLang="ja-JP" sz="2400" b="1" baseline="-25000" dirty="0" err="1"/>
              <a:t>n</a:t>
            </a:r>
            <a:r>
              <a:rPr lang="en-US" altLang="ja-JP" sz="2400" b="1" dirty="0" err="1"/>
              <a:t>C</a:t>
            </a:r>
            <a:r>
              <a:rPr lang="en-US" altLang="ja-JP" sz="2400" b="1" baseline="-25000" dirty="0" err="1"/>
              <a:t>k</a:t>
            </a:r>
            <a:r>
              <a:rPr lang="en-US" altLang="ja-JP" sz="2400" b="1" dirty="0"/>
              <a:t> </a:t>
            </a:r>
            <a:r>
              <a:rPr lang="en-US" altLang="ja-JP" sz="2400" b="1" dirty="0" err="1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baseline="30000" dirty="0" err="1"/>
              <a:t>k</a:t>
            </a:r>
            <a:r>
              <a:rPr lang="en-US" altLang="ja-JP" sz="2400" b="1" dirty="0"/>
              <a:t>(1-</a:t>
            </a:r>
            <a:r>
              <a:rPr lang="en-US" altLang="ja-JP" sz="2400" b="1" dirty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/>
              <a:t>)</a:t>
            </a:r>
            <a:r>
              <a:rPr lang="en-US" altLang="ja-JP" sz="2400" b="1" baseline="30000" dirty="0"/>
              <a:t>n-k</a:t>
            </a:r>
            <a:r>
              <a:rPr lang="en-US" altLang="ja-JP" sz="2400" b="1" dirty="0"/>
              <a:t> </a:t>
            </a:r>
            <a:endParaRPr lang="ja-JP" altLang="en-US" sz="2400" b="1" dirty="0"/>
          </a:p>
          <a:p>
            <a:endParaRPr kumimoji="1" lang="en-US" altLang="ja-JP" sz="2400" b="1" dirty="0" smtClean="0"/>
          </a:p>
          <a:p>
            <a:r>
              <a:rPr lang="en-US" altLang="ja-JP" sz="2400" b="1" dirty="0" smtClean="0"/>
              <a:t>n = 2</a:t>
            </a:r>
          </a:p>
          <a:p>
            <a:endParaRPr lang="en-US" altLang="ja-JP" sz="2400" b="1" dirty="0"/>
          </a:p>
          <a:p>
            <a:r>
              <a:rPr kumimoji="1" lang="en-US" altLang="ja-JP" sz="2400" b="1" i="1" dirty="0" smtClean="0"/>
              <a:t>L </a:t>
            </a:r>
            <a:r>
              <a:rPr kumimoji="1" lang="en-US" altLang="ja-JP" sz="2400" b="1" dirty="0" smtClean="0"/>
              <a:t>(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400" b="1" dirty="0" smtClean="0">
                <a:latin typeface="Symbol" charset="2"/>
                <a:ea typeface="Symbol" charset="2"/>
                <a:cs typeface="Symbol" charset="2"/>
              </a:rPr>
              <a:t> </a:t>
            </a:r>
            <a:r>
              <a:rPr lang="en-US" altLang="ja-JP" sz="2400" b="1" dirty="0"/>
              <a:t>|</a:t>
            </a:r>
            <a:r>
              <a:rPr lang="en-US" altLang="ja-JP" sz="2400" b="1" dirty="0" smtClean="0"/>
              <a:t> X </a:t>
            </a:r>
            <a:r>
              <a:rPr lang="en-US" altLang="ja-JP" sz="2400" b="1" dirty="0"/>
              <a:t>= </a:t>
            </a:r>
            <a:r>
              <a:rPr lang="en-US" altLang="ja-JP" sz="2400" b="1" dirty="0" smtClean="0"/>
              <a:t>2) = </a:t>
            </a:r>
            <a:r>
              <a:rPr lang="en-US" altLang="ja-JP" sz="2400" b="1" dirty="0" smtClean="0">
                <a:latin typeface="Symbol" charset="2"/>
                <a:ea typeface="Symbol" charset="2"/>
                <a:cs typeface="Symbol" charset="2"/>
              </a:rPr>
              <a:t> </a:t>
            </a:r>
            <a:r>
              <a:rPr kumimoji="1" lang="en-US" altLang="ja-JP" sz="2400" b="1" i="1" dirty="0" smtClean="0"/>
              <a:t>P </a:t>
            </a:r>
            <a:r>
              <a:rPr kumimoji="1" lang="en-US" altLang="ja-JP" sz="2400" b="1" dirty="0" smtClean="0"/>
              <a:t>(X = 2|</a:t>
            </a:r>
            <a:r>
              <a:rPr kumimoji="1"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kumimoji="1" lang="en-US" altLang="ja-JP" sz="2400" b="1" dirty="0" smtClean="0">
                <a:latin typeface="Symbol" charset="2"/>
                <a:ea typeface="Symbol" charset="2"/>
                <a:cs typeface="Symbol" charset="2"/>
              </a:rPr>
              <a:t>)  =  </a:t>
            </a:r>
            <a:r>
              <a:rPr lang="en-US" altLang="ja-JP" sz="2400" b="1" i="1" dirty="0" smtClean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sz="2400" baseline="30000" dirty="0">
                <a:ea typeface="Symbol" charset="2"/>
                <a:cs typeface="Symbol" charset="2"/>
              </a:rPr>
              <a:t>2</a:t>
            </a:r>
            <a:endParaRPr lang="ja-JP" altLang="en-US" sz="2400" b="1" baseline="30000" dirty="0"/>
          </a:p>
          <a:p>
            <a:endParaRPr kumimoji="1" lang="ja-JP" altLang="en-US" sz="2400" b="1" dirty="0">
              <a:latin typeface="Symbol" charset="2"/>
              <a:ea typeface="Symbol" charset="2"/>
              <a:cs typeface="Symbol" charset="2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381467" y="6101000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 smtClean="0">
                <a:latin typeface="Symbol" charset="2"/>
                <a:ea typeface="Symbol" charset="2"/>
                <a:cs typeface="Symbol" charset="2"/>
              </a:rPr>
              <a:t>q</a:t>
            </a:r>
            <a:endParaRPr kumimoji="1" lang="ja-JP" altLang="en-US" sz="2800" b="1" dirty="0">
              <a:latin typeface="Symbol" charset="2"/>
              <a:ea typeface="Symbol" charset="2"/>
              <a:cs typeface="Symbol" charset="2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67773" y="4045688"/>
            <a:ext cx="1715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smtClean="0"/>
              <a:t>Likelihood</a:t>
            </a:r>
            <a:endParaRPr kumimoji="1" lang="ja-JP" altLang="en-US" sz="2800" b="1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1948" y="2561048"/>
            <a:ext cx="62992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66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399012" y="3742031"/>
            <a:ext cx="761362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b="1" dirty="0" err="1">
                <a:solidFill>
                  <a:prstClr val="black"/>
                </a:solidFill>
              </a:rPr>
              <a:t>Baysean</a:t>
            </a:r>
            <a:r>
              <a:rPr lang="en-US" altLang="ja-JP" sz="3600" b="1" dirty="0">
                <a:solidFill>
                  <a:prstClr val="black"/>
                </a:solidFill>
              </a:rPr>
              <a:t> Inference</a:t>
            </a:r>
          </a:p>
          <a:p>
            <a:pPr defTabSz="457200"/>
            <a:r>
              <a:rPr lang="en-US" altLang="ja-JP" b="1" dirty="0">
                <a:solidFill>
                  <a:prstClr val="black"/>
                </a:solidFill>
              </a:rPr>
              <a:t>https://</a:t>
            </a:r>
            <a:r>
              <a:rPr lang="en-US" altLang="ja-JP" b="1" dirty="0" err="1">
                <a:solidFill>
                  <a:prstClr val="black"/>
                </a:solidFill>
              </a:rPr>
              <a:t>www.youtube.com</a:t>
            </a:r>
            <a:r>
              <a:rPr lang="en-US" altLang="ja-JP" b="1" dirty="0">
                <a:solidFill>
                  <a:prstClr val="black"/>
                </a:solidFill>
              </a:rPr>
              <a:t>/</a:t>
            </a:r>
            <a:r>
              <a:rPr lang="en-US" altLang="ja-JP" b="1" dirty="0" err="1">
                <a:solidFill>
                  <a:prstClr val="black"/>
                </a:solidFill>
              </a:rPr>
              <a:t>watch?v</a:t>
            </a:r>
            <a:r>
              <a:rPr lang="en-US" altLang="ja-JP" b="1" dirty="0">
                <a:solidFill>
                  <a:prstClr val="black"/>
                </a:solidFill>
              </a:rPr>
              <a:t>=-e8wOcaascM</a:t>
            </a:r>
          </a:p>
          <a:p>
            <a:pPr defTabSz="457200"/>
            <a:endParaRPr lang="en-US" altLang="ja-JP" sz="3600" b="1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3600" b="1" dirty="0" smtClean="0">
                <a:solidFill>
                  <a:srgbClr val="FF0000"/>
                </a:solidFill>
              </a:rPr>
              <a:t>P(</a:t>
            </a:r>
            <a:r>
              <a:rPr lang="en-US" altLang="ja-JP" sz="3600" b="1" dirty="0" err="1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err="1" smtClean="0">
                <a:solidFill>
                  <a:srgbClr val="FF0000"/>
                </a:solidFill>
              </a:rPr>
              <a:t>|data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 = [P(</a:t>
            </a:r>
            <a:r>
              <a:rPr lang="en-US" altLang="ja-JP" sz="3600" b="1" dirty="0" err="1" smtClean="0">
                <a:solidFill>
                  <a:srgbClr val="FF0000"/>
                </a:solidFill>
              </a:rPr>
              <a:t>data|</a:t>
            </a:r>
            <a:r>
              <a:rPr lang="en-US" altLang="ja-JP" sz="3600" b="1" dirty="0" err="1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 x P(</a:t>
            </a:r>
            <a:r>
              <a:rPr lang="en-US" altLang="ja-JP" sz="3600" b="1" dirty="0" smtClean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600" b="1" dirty="0" smtClean="0">
                <a:solidFill>
                  <a:srgbClr val="FF0000"/>
                </a:solidFill>
              </a:rPr>
              <a:t>)] / P(data)</a:t>
            </a:r>
            <a:endParaRPr lang="en-US" altLang="ja-JP" sz="3600" b="1" dirty="0">
              <a:solidFill>
                <a:srgbClr val="FF0000"/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508" y="320271"/>
            <a:ext cx="3567545" cy="3829165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627091" y="4272742"/>
            <a:ext cx="26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>
                <a:solidFill>
                  <a:prstClr val="black"/>
                </a:solidFill>
              </a:rPr>
              <a:t>Thomas Bayes  1701-1761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701100" y="6108164"/>
            <a:ext cx="6633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 smtClean="0"/>
              <a:t>Posterior                =     Likelihood x Prior    /  P(data)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466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734517" y="8940"/>
            <a:ext cx="7409016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Likelihood (</a:t>
            </a:r>
            <a:r>
              <a:rPr kumimoji="1" lang="ja-JP" altLang="en-US" sz="2400" dirty="0" smtClean="0"/>
              <a:t>尤度</a:t>
            </a:r>
            <a:r>
              <a:rPr kumimoji="1" lang="en-US" altLang="ja-JP" sz="2400" dirty="0" smtClean="0"/>
              <a:t>)</a:t>
            </a:r>
          </a:p>
          <a:p>
            <a:endParaRPr lang="en-US" altLang="ja-JP" dirty="0"/>
          </a:p>
          <a:p>
            <a:r>
              <a:rPr kumimoji="1" lang="en-US" altLang="ja-JP" dirty="0" smtClean="0"/>
              <a:t>X = 0   No Disease</a:t>
            </a:r>
          </a:p>
          <a:p>
            <a:r>
              <a:rPr lang="en-US" altLang="ja-JP" dirty="0" smtClean="0"/>
              <a:t>X = 1    Disease</a:t>
            </a:r>
          </a:p>
          <a:p>
            <a:endParaRPr kumimoji="1" lang="en-US" altLang="ja-JP" dirty="0"/>
          </a:p>
          <a:p>
            <a:r>
              <a:rPr lang="en-US" altLang="ja-JP" dirty="0" smtClean="0"/>
              <a:t>Goal: estimate the probability </a:t>
            </a:r>
            <a:r>
              <a:rPr lang="en-US" altLang="ja-JP" b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dirty="0" smtClean="0"/>
              <a:t> that a randomly chosen person has a disease</a:t>
            </a:r>
          </a:p>
          <a:p>
            <a:endParaRPr kumimoji="1" lang="en-US" altLang="ja-JP" dirty="0"/>
          </a:p>
          <a:p>
            <a:r>
              <a:rPr lang="en-US" altLang="ja-JP" dirty="0" smtClean="0"/>
              <a:t>P(X=0|</a:t>
            </a:r>
            <a:r>
              <a:rPr lang="en-US" altLang="ja-JP" b="1" dirty="0" smtClean="0">
                <a:latin typeface="Symbol" charset="2"/>
                <a:ea typeface="Symbol" charset="2"/>
                <a:cs typeface="Symbol" charset="2"/>
              </a:rPr>
              <a:t>q) = 1 </a:t>
            </a:r>
            <a:r>
              <a:rPr lang="mr-IN" altLang="ja-JP" b="1" dirty="0" smtClean="0">
                <a:latin typeface="Symbol" charset="2"/>
                <a:ea typeface="Symbol" charset="2"/>
                <a:cs typeface="Symbol" charset="2"/>
              </a:rPr>
              <a:t>–</a:t>
            </a:r>
            <a:r>
              <a:rPr lang="en-US" altLang="ja-JP" b="1" dirty="0" smtClean="0">
                <a:latin typeface="Symbol" charset="2"/>
                <a:ea typeface="Symbol" charset="2"/>
                <a:cs typeface="Symbol" charset="2"/>
              </a:rPr>
              <a:t> q</a:t>
            </a:r>
          </a:p>
          <a:p>
            <a:r>
              <a:rPr lang="en-US" altLang="ja-JP" dirty="0" smtClean="0"/>
              <a:t>P(X=1|</a:t>
            </a:r>
            <a:r>
              <a:rPr lang="en-US" altLang="ja-JP" b="1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b="1" dirty="0">
                <a:latin typeface="Symbol" charset="2"/>
                <a:ea typeface="Symbol" charset="2"/>
                <a:cs typeface="Symbol" charset="2"/>
              </a:rPr>
              <a:t>) </a:t>
            </a:r>
            <a:r>
              <a:rPr lang="en-US" altLang="ja-JP" b="1" dirty="0" smtClean="0">
                <a:latin typeface="Symbol" charset="2"/>
                <a:ea typeface="Symbol" charset="2"/>
                <a:cs typeface="Symbol" charset="2"/>
              </a:rPr>
              <a:t>=  </a:t>
            </a:r>
            <a:r>
              <a:rPr lang="en-US" altLang="ja-JP" b="1" dirty="0">
                <a:latin typeface="Symbol" charset="2"/>
                <a:ea typeface="Symbol" charset="2"/>
                <a:cs typeface="Symbol" charset="2"/>
              </a:rPr>
              <a:t>q</a:t>
            </a:r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cxnSp>
        <p:nvCxnSpPr>
          <p:cNvPr id="6" name="直線コネクタ 5"/>
          <p:cNvCxnSpPr/>
          <p:nvPr/>
        </p:nvCxnSpPr>
        <p:spPr>
          <a:xfrm>
            <a:off x="2923078" y="3417764"/>
            <a:ext cx="0" cy="19037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/>
          <p:cNvCxnSpPr/>
          <p:nvPr/>
        </p:nvCxnSpPr>
        <p:spPr>
          <a:xfrm>
            <a:off x="2923078" y="5366486"/>
            <a:ext cx="4195363" cy="299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/>
          <p:cNvCxnSpPr/>
          <p:nvPr/>
        </p:nvCxnSpPr>
        <p:spPr>
          <a:xfrm flipV="1">
            <a:off x="2923078" y="3477932"/>
            <a:ext cx="3897447" cy="19035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/>
          <p:nvPr/>
        </p:nvCxnSpPr>
        <p:spPr>
          <a:xfrm>
            <a:off x="2966155" y="3442432"/>
            <a:ext cx="3854370" cy="198630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/>
          <p:cNvSpPr txBox="1"/>
          <p:nvPr/>
        </p:nvSpPr>
        <p:spPr>
          <a:xfrm>
            <a:off x="2323472" y="3522695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1.0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2428403" y="52765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0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2923078" y="5591338"/>
            <a:ext cx="4326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0    0.2        0.4      0.5      0.6        0.8          1.0</a:t>
            </a:r>
            <a:endParaRPr kumimoji="1" lang="ja-JP" altLang="en-US" dirty="0"/>
          </a:p>
        </p:txBody>
      </p:sp>
      <p:cxnSp>
        <p:nvCxnSpPr>
          <p:cNvPr id="22" name="直線コネクタ 21"/>
          <p:cNvCxnSpPr/>
          <p:nvPr/>
        </p:nvCxnSpPr>
        <p:spPr>
          <a:xfrm>
            <a:off x="2923078" y="3442432"/>
            <a:ext cx="4195365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/>
          <p:cNvSpPr txBox="1"/>
          <p:nvPr/>
        </p:nvSpPr>
        <p:spPr>
          <a:xfrm>
            <a:off x="4811843" y="5951098"/>
            <a:ext cx="39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>
                <a:latin typeface="Symbol" charset="2"/>
                <a:ea typeface="Symbol" charset="2"/>
                <a:cs typeface="Symbol" charset="2"/>
              </a:rPr>
              <a:t>q</a:t>
            </a:r>
            <a:endParaRPr kumimoji="1" lang="ja-JP" altLang="en-US" sz="3200" dirty="0">
              <a:latin typeface="Symbol" charset="2"/>
              <a:ea typeface="Symbol" charset="2"/>
              <a:cs typeface="Symbol" charset="2"/>
            </a:endParaRPr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2293498" y="433215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mtClean="0"/>
              <a:t>0.5</a:t>
            </a:r>
            <a:endParaRPr kumimoji="1" lang="ja-JP" altLang="en-US" dirty="0"/>
          </a:p>
        </p:txBody>
      </p:sp>
      <p:cxnSp>
        <p:nvCxnSpPr>
          <p:cNvPr id="26" name="直線コネクタ 25"/>
          <p:cNvCxnSpPr/>
          <p:nvPr/>
        </p:nvCxnSpPr>
        <p:spPr>
          <a:xfrm>
            <a:off x="4919261" y="3510204"/>
            <a:ext cx="0" cy="1903751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/>
          <p:cNvCxnSpPr/>
          <p:nvPr/>
        </p:nvCxnSpPr>
        <p:spPr>
          <a:xfrm>
            <a:off x="3512690" y="3467734"/>
            <a:ext cx="0" cy="1903751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/>
          <p:cNvCxnSpPr/>
          <p:nvPr/>
        </p:nvCxnSpPr>
        <p:spPr>
          <a:xfrm>
            <a:off x="6153461" y="3455244"/>
            <a:ext cx="0" cy="1903751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テキスト ボックス 31"/>
          <p:cNvSpPr txBox="1"/>
          <p:nvPr/>
        </p:nvSpPr>
        <p:spPr>
          <a:xfrm>
            <a:off x="1051608" y="4147493"/>
            <a:ext cx="1140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Likelihood</a:t>
            </a:r>
            <a:endParaRPr kumimoji="1" lang="ja-JP" altLang="en-US" dirty="0"/>
          </a:p>
        </p:txBody>
      </p:sp>
      <p:cxnSp>
        <p:nvCxnSpPr>
          <p:cNvPr id="33" name="直線コネクタ 32"/>
          <p:cNvCxnSpPr/>
          <p:nvPr/>
        </p:nvCxnSpPr>
        <p:spPr>
          <a:xfrm>
            <a:off x="6770554" y="3502714"/>
            <a:ext cx="0" cy="1903751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52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374754" y="464695"/>
            <a:ext cx="8331383" cy="4124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Example of Bayes Inference (from Dobson and Barnett, 2008)</a:t>
            </a:r>
          </a:p>
          <a:p>
            <a:endParaRPr lang="en-US" altLang="ja-JP" dirty="0"/>
          </a:p>
          <a:p>
            <a:r>
              <a:rPr lang="en-US" altLang="ja-JP" dirty="0" smtClean="0"/>
              <a:t>Infection by </a:t>
            </a:r>
            <a:r>
              <a:rPr lang="en-US" altLang="ja-JP" i="1" dirty="0" smtClean="0"/>
              <a:t>Schistosoma </a:t>
            </a:r>
            <a:r>
              <a:rPr lang="en-US" altLang="ja-JP" i="1" dirty="0" err="1" smtClean="0"/>
              <a:t>japonicum</a:t>
            </a:r>
            <a:r>
              <a:rPr lang="en-US" altLang="ja-JP" i="1" dirty="0" smtClean="0"/>
              <a:t> </a:t>
            </a:r>
          </a:p>
          <a:p>
            <a:endParaRPr lang="en-US" altLang="ja-JP" i="1" dirty="0">
              <a:latin typeface="+mj-lt"/>
              <a:ea typeface="Symbol" charset="2"/>
              <a:cs typeface="Symbol" charset="2"/>
            </a:endParaRPr>
          </a:p>
          <a:p>
            <a:r>
              <a:rPr lang="en-US" altLang="ja-JP" dirty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i="1" dirty="0" smtClean="0">
                <a:latin typeface="+mj-lt"/>
                <a:ea typeface="Symbol" charset="2"/>
                <a:cs typeface="Symbol" charset="2"/>
              </a:rPr>
              <a:t>: </a:t>
            </a:r>
            <a:r>
              <a:rPr lang="en-US" altLang="ja-JP" dirty="0" smtClean="0">
                <a:latin typeface="+mj-lt"/>
                <a:ea typeface="Symbol" charset="2"/>
                <a:cs typeface="Symbol" charset="2"/>
              </a:rPr>
              <a:t>Infection rate</a:t>
            </a:r>
          </a:p>
          <a:p>
            <a:endParaRPr lang="en-US" altLang="ja-JP" dirty="0" smtClean="0">
              <a:latin typeface="Symbol" charset="2"/>
              <a:ea typeface="Symbol" charset="2"/>
              <a:cs typeface="Symbol" charset="2"/>
            </a:endParaRPr>
          </a:p>
          <a:p>
            <a:r>
              <a:rPr kumimoji="1" lang="en-US" altLang="ja-JP" dirty="0" smtClean="0">
                <a:latin typeface="+mj-lt"/>
                <a:ea typeface="Symbol" charset="2"/>
                <a:cs typeface="Symbol" charset="2"/>
              </a:rPr>
              <a:t>H0: Infection is not endemic ( </a:t>
            </a:r>
            <a:r>
              <a:rPr kumimoji="1" lang="en-US" altLang="ja-JP" dirty="0" smtClean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dirty="0" smtClean="0">
                <a:latin typeface="+mj-lt"/>
                <a:ea typeface="Symbol" charset="2"/>
                <a:cs typeface="Symbol" charset="2"/>
              </a:rPr>
              <a:t>&lt;= 0.5)</a:t>
            </a:r>
            <a:endParaRPr kumimoji="1" lang="en-US" altLang="ja-JP" dirty="0" smtClean="0">
              <a:latin typeface="+mj-lt"/>
              <a:ea typeface="Symbol" charset="2"/>
              <a:cs typeface="Symbol" charset="2"/>
            </a:endParaRPr>
          </a:p>
          <a:p>
            <a:r>
              <a:rPr lang="en-US" altLang="ja-JP" dirty="0" smtClean="0">
                <a:latin typeface="+mj-lt"/>
                <a:ea typeface="Symbol" charset="2"/>
                <a:cs typeface="Symbol" charset="2"/>
              </a:rPr>
              <a:t>H1: Infection is endemic (</a:t>
            </a:r>
            <a:r>
              <a:rPr lang="en-US" altLang="ja-JP" dirty="0">
                <a:latin typeface="Symbol" charset="2"/>
                <a:ea typeface="Symbol" charset="2"/>
                <a:cs typeface="Symbol" charset="2"/>
              </a:rPr>
              <a:t>q </a:t>
            </a:r>
            <a:r>
              <a:rPr lang="en-US" altLang="ja-JP" dirty="0" smtClean="0">
                <a:ea typeface="Symbol" charset="2"/>
                <a:cs typeface="Symbol" charset="2"/>
              </a:rPr>
              <a:t>&gt; 0.5)</a:t>
            </a:r>
          </a:p>
          <a:p>
            <a:endParaRPr kumimoji="1" lang="en-US" altLang="ja-JP" dirty="0">
              <a:latin typeface="+mj-lt"/>
              <a:ea typeface="Symbol" charset="2"/>
              <a:cs typeface="Symbol" charset="2"/>
            </a:endParaRPr>
          </a:p>
          <a:p>
            <a:r>
              <a:rPr lang="en-US" altLang="ja-JP" dirty="0" smtClean="0">
                <a:latin typeface="+mj-lt"/>
                <a:ea typeface="Symbol" charset="2"/>
                <a:cs typeface="Symbol" charset="2"/>
              </a:rPr>
              <a:t>After a visit to a village, the investigator thinks he is 80% sure that infection is endemic.</a:t>
            </a:r>
          </a:p>
          <a:p>
            <a:endParaRPr kumimoji="1" lang="en-US" altLang="ja-JP" dirty="0">
              <a:latin typeface="+mj-lt"/>
              <a:ea typeface="Symbol" charset="2"/>
              <a:cs typeface="Symbol" charset="2"/>
            </a:endParaRPr>
          </a:p>
          <a:p>
            <a:r>
              <a:rPr lang="en-US" altLang="ja-JP" dirty="0" smtClean="0">
                <a:latin typeface="+mj-lt"/>
                <a:ea typeface="Symbol" charset="2"/>
                <a:cs typeface="Symbol" charset="2"/>
              </a:rPr>
              <a:t>Sampling stool from 10 individuals of the village 7 had </a:t>
            </a:r>
            <a:r>
              <a:rPr lang="en-US" altLang="ja-JP" i="1" dirty="0" smtClean="0">
                <a:latin typeface="+mj-lt"/>
                <a:ea typeface="Symbol" charset="2"/>
                <a:cs typeface="Symbol" charset="2"/>
              </a:rPr>
              <a:t>S. </a:t>
            </a:r>
            <a:r>
              <a:rPr lang="en-US" altLang="ja-JP" i="1" dirty="0" err="1" smtClean="0">
                <a:latin typeface="+mj-lt"/>
                <a:ea typeface="Symbol" charset="2"/>
                <a:cs typeface="Symbol" charset="2"/>
              </a:rPr>
              <a:t>japonicum</a:t>
            </a:r>
            <a:endParaRPr lang="en-US" altLang="ja-JP" i="1" dirty="0">
              <a:latin typeface="+mj-lt"/>
              <a:ea typeface="Symbol" charset="2"/>
              <a:cs typeface="Symbol" charset="2"/>
            </a:endParaRPr>
          </a:p>
          <a:p>
            <a:endParaRPr kumimoji="1" lang="en-US" altLang="ja-JP" i="1" dirty="0" smtClean="0">
              <a:latin typeface="+mj-lt"/>
              <a:ea typeface="Symbol" charset="2"/>
              <a:cs typeface="Symbol" charset="2"/>
            </a:endParaRPr>
          </a:p>
          <a:p>
            <a:r>
              <a:rPr lang="en-US" altLang="ja-JP" sz="2800" dirty="0" smtClean="0">
                <a:latin typeface="+mj-lt"/>
                <a:ea typeface="Symbol" charset="2"/>
                <a:cs typeface="Symbol" charset="2"/>
              </a:rPr>
              <a:t>P (</a:t>
            </a:r>
            <a:r>
              <a:rPr lang="en-US" altLang="ja-JP" sz="2800" dirty="0" err="1" smtClean="0">
                <a:latin typeface="+mj-lt"/>
                <a:ea typeface="Symbol" charset="2"/>
                <a:cs typeface="Symbol" charset="2"/>
              </a:rPr>
              <a:t>y|</a:t>
            </a:r>
            <a:r>
              <a:rPr lang="en-US" altLang="ja-JP" sz="2800" dirty="0" err="1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800" dirty="0" smtClean="0">
                <a:latin typeface="Symbol" charset="2"/>
                <a:ea typeface="Symbol" charset="2"/>
                <a:cs typeface="Symbol" charset="2"/>
              </a:rPr>
              <a:t>) = </a:t>
            </a:r>
            <a:r>
              <a:rPr lang="en-US" altLang="ja-JP" sz="2800" dirty="0" smtClean="0">
                <a:latin typeface="+mj-lt"/>
                <a:ea typeface="Symbol" charset="2"/>
                <a:cs typeface="Symbol" charset="2"/>
              </a:rPr>
              <a:t>Bin(10,</a:t>
            </a:r>
            <a:r>
              <a:rPr lang="en-US" altLang="ja-JP" sz="2800" dirty="0">
                <a:latin typeface="Symbol" charset="2"/>
                <a:ea typeface="Symbol" charset="2"/>
                <a:cs typeface="Symbol" charset="2"/>
              </a:rPr>
              <a:t> </a:t>
            </a:r>
            <a:r>
              <a:rPr lang="en-US" altLang="ja-JP" sz="2800" dirty="0" smtClean="0">
                <a:latin typeface="Symbol" charset="2"/>
                <a:ea typeface="Symbol" charset="2"/>
                <a:cs typeface="Symbol" charset="2"/>
              </a:rPr>
              <a:t>q) =  </a:t>
            </a:r>
            <a:r>
              <a:rPr lang="en-US" altLang="ja-JP" sz="2800" baseline="-25000" dirty="0" smtClean="0">
                <a:latin typeface="Symbol" charset="2"/>
                <a:ea typeface="Symbol" charset="2"/>
                <a:cs typeface="Symbol" charset="2"/>
              </a:rPr>
              <a:t>10</a:t>
            </a:r>
            <a:r>
              <a:rPr lang="en-US" altLang="ja-JP" sz="2800" dirty="0" smtClean="0">
                <a:latin typeface="+mj-lt"/>
                <a:ea typeface="Symbol" charset="2"/>
                <a:cs typeface="Symbol" charset="2"/>
              </a:rPr>
              <a:t>C</a:t>
            </a:r>
            <a:r>
              <a:rPr lang="en-US" altLang="ja-JP" sz="2800" baseline="-25000" dirty="0" smtClean="0">
                <a:latin typeface="+mj-lt"/>
                <a:ea typeface="Symbol" charset="2"/>
                <a:cs typeface="Symbol" charset="2"/>
              </a:rPr>
              <a:t>7</a:t>
            </a:r>
            <a:r>
              <a:rPr lang="en-US" altLang="ja-JP" sz="2800" dirty="0" smtClean="0">
                <a:latin typeface="+mj-lt"/>
                <a:ea typeface="Symbol" charset="2"/>
                <a:cs typeface="Symbol" charset="2"/>
              </a:rPr>
              <a:t> x </a:t>
            </a:r>
            <a:r>
              <a:rPr lang="en-US" altLang="ja-JP" sz="2800" dirty="0" smtClean="0"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2800" baseline="30000" dirty="0" smtClean="0">
                <a:latin typeface="Symbol" charset="2"/>
                <a:ea typeface="Symbol" charset="2"/>
                <a:cs typeface="Symbol" charset="2"/>
              </a:rPr>
              <a:t>7</a:t>
            </a:r>
            <a:r>
              <a:rPr lang="en-US" altLang="ja-JP" sz="2800" dirty="0" smtClean="0">
                <a:latin typeface="Symbol" charset="2"/>
                <a:ea typeface="Symbol" charset="2"/>
                <a:cs typeface="Symbol" charset="2"/>
              </a:rPr>
              <a:t> </a:t>
            </a:r>
            <a:r>
              <a:rPr lang="en-US" altLang="ja-JP" sz="2800" dirty="0" smtClean="0">
                <a:latin typeface="+mj-lt"/>
                <a:ea typeface="Symbol" charset="2"/>
                <a:cs typeface="Symbol" charset="2"/>
              </a:rPr>
              <a:t>x (1-</a:t>
            </a:r>
            <a:r>
              <a:rPr lang="en-US" altLang="ja-JP" sz="2800" dirty="0" smtClean="0">
                <a:latin typeface="Symbol" charset="2"/>
                <a:ea typeface="Symbol" charset="2"/>
                <a:cs typeface="Symbol" charset="2"/>
              </a:rPr>
              <a:t>q)</a:t>
            </a:r>
            <a:r>
              <a:rPr lang="en-US" altLang="ja-JP" sz="2800" baseline="30000" dirty="0" smtClean="0">
                <a:latin typeface="Symbol" charset="2"/>
                <a:ea typeface="Symbol" charset="2"/>
                <a:cs typeface="Symbol" charset="2"/>
              </a:rPr>
              <a:t>3</a:t>
            </a:r>
            <a:endParaRPr kumimoji="1" lang="en-US" altLang="ja-JP" sz="2800" baseline="30000" dirty="0">
              <a:latin typeface="+mj-lt"/>
              <a:ea typeface="Symbol" charset="2"/>
              <a:cs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4521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752743"/>
              </p:ext>
            </p:extLst>
          </p:nvPr>
        </p:nvGraphicFramePr>
        <p:xfrm>
          <a:off x="324786" y="595526"/>
          <a:ext cx="8579372" cy="588268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39925"/>
                <a:gridCol w="1198549"/>
                <a:gridCol w="1520084"/>
                <a:gridCol w="1328229"/>
                <a:gridCol w="1283954"/>
                <a:gridCol w="1608631"/>
              </a:tblGrid>
              <a:tr h="638516">
                <a:tc>
                  <a:txBody>
                    <a:bodyPr/>
                    <a:lstStyle/>
                    <a:p>
                      <a:r>
                        <a:rPr kumimoji="1" lang="en-US" altLang="ja-JP" dirty="0" smtClean="0">
                          <a:latin typeface="Symbol" charset="2"/>
                          <a:ea typeface="Symbol" charset="2"/>
                          <a:cs typeface="Symbol" charset="2"/>
                        </a:rPr>
                        <a:t>q</a:t>
                      </a:r>
                      <a:endParaRPr kumimoji="1" lang="ja-JP" altLang="en-US" dirty="0">
                        <a:latin typeface="Symbol" charset="2"/>
                        <a:ea typeface="Symbol" charset="2"/>
                        <a:cs typeface="Symbol" charset="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Hypothesis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P(</a:t>
                      </a:r>
                      <a:r>
                        <a:rPr kumimoji="1" lang="en-US" altLang="ja-JP" dirty="0" smtClean="0">
                          <a:latin typeface="Symbol" charset="2"/>
                          <a:ea typeface="Symbol" charset="2"/>
                          <a:cs typeface="Symbol" charset="2"/>
                        </a:rPr>
                        <a:t>q</a:t>
                      </a:r>
                      <a:r>
                        <a:rPr kumimoji="1" lang="en-US" altLang="ja-JP" dirty="0" smtClean="0"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>
                          <a:latin typeface="+mn-lt"/>
                          <a:ea typeface="+mn-ea"/>
                          <a:cs typeface="+mn-cs"/>
                        </a:rPr>
                        <a:t>Prior</a:t>
                      </a:r>
                      <a:endParaRPr kumimoji="1" lang="ja-JP" altLang="en-US" dirty="0" smtClean="0">
                        <a:latin typeface="Symbol" charset="2"/>
                        <a:ea typeface="Symbol" charset="2"/>
                        <a:cs typeface="Symbol" charset="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P(</a:t>
                      </a:r>
                      <a:r>
                        <a:rPr kumimoji="1" lang="en-US" altLang="ja-JP" dirty="0" err="1" smtClean="0"/>
                        <a:t>y|</a:t>
                      </a:r>
                      <a:r>
                        <a:rPr kumimoji="1" lang="en-US" altLang="ja-JP" dirty="0" err="1" smtClean="0">
                          <a:latin typeface="Symbol" charset="2"/>
                          <a:ea typeface="Symbol" charset="2"/>
                          <a:cs typeface="Symbol" charset="2"/>
                        </a:rPr>
                        <a:t>q</a:t>
                      </a:r>
                      <a:r>
                        <a:rPr kumimoji="1" lang="en-US" altLang="ja-JP" dirty="0" smtClean="0">
                          <a:latin typeface="Symbol" charset="2"/>
                          <a:ea typeface="Symbol" charset="2"/>
                          <a:cs typeface="Symbol" charset="2"/>
                        </a:rPr>
                        <a:t>)</a:t>
                      </a:r>
                    </a:p>
                    <a:p>
                      <a:r>
                        <a:rPr kumimoji="1" lang="en-US" altLang="ja-JP" dirty="0" smtClean="0">
                          <a:latin typeface="+mj-lt"/>
                          <a:ea typeface="Symbol" charset="2"/>
                          <a:cs typeface="Symbol" charset="2"/>
                        </a:rPr>
                        <a:t>Likelihood</a:t>
                      </a:r>
                      <a:endParaRPr kumimoji="1" lang="ja-JP" altLang="en-US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P(</a:t>
                      </a:r>
                      <a:r>
                        <a:rPr kumimoji="1" lang="en-US" altLang="ja-JP" dirty="0" err="1" smtClean="0"/>
                        <a:t>y|</a:t>
                      </a:r>
                      <a:r>
                        <a:rPr kumimoji="1" lang="en-US" altLang="ja-JP" dirty="0" err="1" smtClean="0">
                          <a:latin typeface="Symbol" charset="2"/>
                          <a:ea typeface="Symbol" charset="2"/>
                          <a:cs typeface="Symbol" charset="2"/>
                        </a:rPr>
                        <a:t>q</a:t>
                      </a:r>
                      <a:r>
                        <a:rPr kumimoji="1" lang="en-US" altLang="ja-JP" dirty="0" smtClean="0">
                          <a:latin typeface="Symbol" charset="2"/>
                          <a:ea typeface="Symbol" charset="2"/>
                          <a:cs typeface="Symbol" charset="2"/>
                        </a:rPr>
                        <a:t>)</a:t>
                      </a:r>
                      <a:r>
                        <a:rPr kumimoji="1" lang="en-US" altLang="ja-JP" dirty="0" smtClean="0">
                          <a:latin typeface="+mj-lt"/>
                          <a:ea typeface="Symbol" charset="2"/>
                          <a:cs typeface="Symbol" charset="2"/>
                        </a:rPr>
                        <a:t>x</a:t>
                      </a:r>
                      <a:r>
                        <a:rPr kumimoji="1" lang="en-US" altLang="ja-JP" baseline="0" dirty="0" smtClean="0">
                          <a:latin typeface="+mj-lt"/>
                          <a:ea typeface="Symbol" charset="2"/>
                          <a:cs typeface="Symbol" charset="2"/>
                        </a:rPr>
                        <a:t> </a:t>
                      </a:r>
                      <a:r>
                        <a:rPr kumimoji="1" lang="en-US" altLang="ja-JP" dirty="0" smtClean="0"/>
                        <a:t>P(</a:t>
                      </a:r>
                      <a:r>
                        <a:rPr kumimoji="1" lang="en-US" altLang="ja-JP" dirty="0" smtClean="0">
                          <a:latin typeface="Symbol" charset="2"/>
                          <a:ea typeface="Symbol" charset="2"/>
                          <a:cs typeface="Symbol" charset="2"/>
                        </a:rPr>
                        <a:t>q</a:t>
                      </a:r>
                      <a:r>
                        <a:rPr kumimoji="1" lang="en-US" altLang="ja-JP" dirty="0" smtClean="0"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  P(</a:t>
                      </a:r>
                      <a:r>
                        <a:rPr kumimoji="1" lang="en-US" altLang="ja-JP" dirty="0" err="1" smtClean="0">
                          <a:latin typeface="Symbol" charset="2"/>
                          <a:ea typeface="Symbol" charset="2"/>
                          <a:cs typeface="Symbol" charset="2"/>
                        </a:rPr>
                        <a:t>q</a:t>
                      </a:r>
                      <a:r>
                        <a:rPr kumimoji="1" lang="en-US" altLang="ja-JP" dirty="0" err="1" smtClean="0">
                          <a:latin typeface="+mj-lt"/>
                          <a:ea typeface="Symbol" charset="2"/>
                          <a:cs typeface="Symbol" charset="2"/>
                        </a:rPr>
                        <a:t>|y</a:t>
                      </a:r>
                      <a:r>
                        <a:rPr kumimoji="1" lang="en-US" altLang="ja-JP" dirty="0" smtClean="0">
                          <a:latin typeface="+mj-lt"/>
                          <a:ea typeface="Symbol" charset="2"/>
                          <a:cs typeface="Symbol" charset="2"/>
                        </a:rPr>
                        <a:t>)</a:t>
                      </a:r>
                    </a:p>
                    <a:p>
                      <a:r>
                        <a:rPr kumimoji="1" lang="en-US" altLang="ja-JP" dirty="0" smtClean="0">
                          <a:latin typeface="+mj-lt"/>
                          <a:ea typeface="Symbol" charset="2"/>
                          <a:cs typeface="Symbol" charset="2"/>
                        </a:rPr>
                        <a:t>Posterior</a:t>
                      </a:r>
                    </a:p>
                  </a:txBody>
                  <a:tcPr/>
                </a:tc>
              </a:tr>
              <a:tr h="369934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0</a:t>
                      </a:r>
                      <a:endParaRPr kumimoji="1" lang="ja-JP" alt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0.0333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69934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0</a:t>
                      </a:r>
                      <a:endParaRPr kumimoji="1" lang="ja-JP" alt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0.0333</a:t>
                      </a:r>
                      <a:endParaRPr kumimoji="1" lang="ja-JP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69934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0</a:t>
                      </a:r>
                      <a:endParaRPr kumimoji="1" lang="ja-JP" alt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0.0333</a:t>
                      </a:r>
                      <a:endParaRPr kumimoji="1" lang="ja-JP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69934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0</a:t>
                      </a:r>
                      <a:endParaRPr kumimoji="1" lang="ja-JP" alt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0.0333</a:t>
                      </a:r>
                      <a:endParaRPr kumimoji="1" lang="ja-JP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0.009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0.002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69934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0.4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0</a:t>
                      </a:r>
                      <a:endParaRPr kumimoji="1" lang="ja-JP" alt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0.0333</a:t>
                      </a:r>
                      <a:endParaRPr kumimoji="1" lang="ja-JP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0.043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0.011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69934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0</a:t>
                      </a:r>
                      <a:endParaRPr kumimoji="1" lang="ja-JP" alt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0.0333</a:t>
                      </a:r>
                      <a:endParaRPr kumimoji="1" lang="ja-JP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0.117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0.004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0.032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817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Sum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0.2</a:t>
                      </a:r>
                      <a:endParaRPr kumimoji="1" lang="ja-JP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0.046</a:t>
                      </a:r>
                      <a:endParaRPr kumimoji="1" lang="ja-JP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8637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0.6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1</a:t>
                      </a:r>
                      <a:endParaRPr kumimoji="1" lang="ja-JP" altLang="en-US" baseline="-25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0.16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0.215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0.034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0.277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5738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0.7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1</a:t>
                      </a:r>
                      <a:endParaRPr kumimoji="1" lang="ja-JP" altLang="en-US" baseline="-25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0.16</a:t>
                      </a:r>
                      <a:endParaRPr kumimoji="1" lang="ja-JP" altLang="en-US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0.267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0.043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0.344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3653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0.8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1</a:t>
                      </a:r>
                      <a:endParaRPr kumimoji="1" lang="ja-JP" altLang="en-US" baseline="-25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0.16</a:t>
                      </a:r>
                      <a:endParaRPr kumimoji="1" lang="ja-JP" altLang="en-US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0.201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0.032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0.260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4866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0.9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1</a:t>
                      </a:r>
                      <a:endParaRPr kumimoji="1" lang="ja-JP" altLang="en-US" baseline="-25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0.16</a:t>
                      </a:r>
                      <a:endParaRPr kumimoji="1" lang="ja-JP" altLang="en-US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0.057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0.009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0.074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767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1.0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H</a:t>
                      </a:r>
                      <a:r>
                        <a:rPr kumimoji="1" lang="en-US" altLang="ja-JP" baseline="-25000" dirty="0" smtClean="0"/>
                        <a:t>1</a:t>
                      </a:r>
                      <a:endParaRPr kumimoji="1" lang="ja-JP" altLang="en-US" baseline="-25000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0.16</a:t>
                      </a:r>
                      <a:endParaRPr kumimoji="1" lang="ja-JP" altLang="en-US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0.000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3374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Sum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0.8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0.124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0.954</a:t>
                      </a:r>
                      <a:endParaRPr kumimoji="1" lang="ja-JP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5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165412" y="2008095"/>
            <a:ext cx="678435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200" b="1" dirty="0">
                <a:solidFill>
                  <a:srgbClr val="FF0000"/>
                </a:solidFill>
              </a:rPr>
              <a:t>P(</a:t>
            </a:r>
            <a:r>
              <a:rPr lang="en-US" altLang="ja-JP" sz="3200" b="1" dirty="0" err="1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200" b="1" dirty="0" err="1">
                <a:solidFill>
                  <a:srgbClr val="FF0000"/>
                </a:solidFill>
              </a:rPr>
              <a:t>|data</a:t>
            </a:r>
            <a:r>
              <a:rPr lang="en-US" altLang="ja-JP" sz="3200" b="1" dirty="0">
                <a:solidFill>
                  <a:srgbClr val="FF0000"/>
                </a:solidFill>
              </a:rPr>
              <a:t>) = [P(</a:t>
            </a:r>
            <a:r>
              <a:rPr lang="en-US" altLang="ja-JP" sz="3200" b="1" dirty="0" err="1">
                <a:solidFill>
                  <a:srgbClr val="FF0000"/>
                </a:solidFill>
              </a:rPr>
              <a:t>data|</a:t>
            </a:r>
            <a:r>
              <a:rPr lang="en-US" altLang="ja-JP" sz="3200" b="1" dirty="0" err="1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200" b="1" dirty="0">
                <a:solidFill>
                  <a:srgbClr val="FF0000"/>
                </a:solidFill>
              </a:rPr>
              <a:t>) x P(</a:t>
            </a:r>
            <a:r>
              <a:rPr lang="en-US" altLang="ja-JP" sz="3200" b="1" dirty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r>
              <a:rPr lang="en-US" altLang="ja-JP" sz="3200" b="1" dirty="0">
                <a:solidFill>
                  <a:srgbClr val="FF0000"/>
                </a:solidFill>
              </a:rPr>
              <a:t>)] / P(data)</a:t>
            </a:r>
          </a:p>
          <a:p>
            <a:pPr defTabSz="457200"/>
            <a:endParaRPr lang="en-US" altLang="ja-JP" sz="3200" b="1" dirty="0">
              <a:solidFill>
                <a:srgbClr val="FF0000"/>
              </a:solidFill>
            </a:endParaRPr>
          </a:p>
          <a:p>
            <a:pPr marL="457200" indent="-457200" defTabSz="457200">
              <a:buFont typeface="Symbol" charset="2"/>
              <a:buChar char="q"/>
            </a:pPr>
            <a:r>
              <a:rPr lang="ja-JP" altLang="en-US" sz="3200" b="1" dirty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：</a:t>
            </a:r>
            <a:r>
              <a:rPr lang="en-US" altLang="ja-JP" sz="3200" b="1" dirty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 </a:t>
            </a:r>
            <a:r>
              <a:rPr lang="ja-JP" altLang="en-US" sz="3200" b="1" dirty="0">
                <a:solidFill>
                  <a:srgbClr val="FF0000"/>
                </a:solidFill>
                <a:latin typeface="ＭＳ Ｐゴシック" charset="-128"/>
                <a:cs typeface="Symbol" charset="2"/>
              </a:rPr>
              <a:t>確率分布のパラメータ　　　　</a:t>
            </a:r>
            <a:endParaRPr lang="en-US" altLang="ja-JP" sz="3200" b="1" dirty="0">
              <a:solidFill>
                <a:srgbClr val="FF0000"/>
              </a:solidFill>
              <a:latin typeface="ＭＳ Ｐゴシック" charset="-128"/>
            </a:endParaRPr>
          </a:p>
          <a:p>
            <a:pPr defTabSz="457200"/>
            <a:r>
              <a:rPr lang="ja-JP" altLang="en-US" sz="3200" dirty="0">
                <a:solidFill>
                  <a:prstClr val="black"/>
                </a:solidFill>
              </a:rPr>
              <a:t>　　　　</a:t>
            </a:r>
            <a:r>
              <a:rPr lang="en-US" altLang="ja-JP" sz="3200" dirty="0">
                <a:solidFill>
                  <a:prstClr val="black"/>
                </a:solidFill>
              </a:rPr>
              <a:t>  </a:t>
            </a:r>
          </a:p>
          <a:p>
            <a:pPr defTabSz="457200"/>
            <a:r>
              <a:rPr lang="en-US" altLang="ja-JP" sz="3200" dirty="0">
                <a:solidFill>
                  <a:prstClr val="black"/>
                </a:solidFill>
              </a:rPr>
              <a:t>          (</a:t>
            </a:r>
            <a:r>
              <a:rPr lang="ja-JP" altLang="en-US" sz="3200" dirty="0">
                <a:solidFill>
                  <a:prstClr val="black"/>
                </a:solidFill>
              </a:rPr>
              <a:t>例：　</a:t>
            </a:r>
            <a:r>
              <a:rPr lang="en-US" altLang="ja-JP" sz="3200" dirty="0">
                <a:solidFill>
                  <a:prstClr val="black"/>
                </a:solidFill>
              </a:rPr>
              <a:t>Poisson</a:t>
            </a:r>
            <a:r>
              <a:rPr lang="ja-JP" altLang="en-US" sz="3200" dirty="0">
                <a:solidFill>
                  <a:prstClr val="black"/>
                </a:solidFill>
              </a:rPr>
              <a:t>分布の</a:t>
            </a:r>
            <a:r>
              <a:rPr lang="en-US" altLang="ja-JP" sz="3200" dirty="0">
                <a:solidFill>
                  <a:prstClr val="black"/>
                </a:solidFill>
              </a:rPr>
              <a:t> </a:t>
            </a:r>
            <a:r>
              <a:rPr lang="en-US" altLang="ja-JP" sz="3200" dirty="0">
                <a:solidFill>
                  <a:prstClr val="black"/>
                </a:solidFill>
                <a:latin typeface="Symbol" charset="2"/>
                <a:ea typeface="Symbol" charset="2"/>
                <a:cs typeface="Symbol" charset="2"/>
              </a:rPr>
              <a:t>l)</a:t>
            </a:r>
            <a:endParaRPr lang="ja-JP" altLang="en-US" sz="3200" dirty="0">
              <a:solidFill>
                <a:prstClr val="black"/>
              </a:solidFill>
              <a:latin typeface="Symbol" charset="2"/>
              <a:ea typeface="Symbol" charset="2"/>
              <a:cs typeface="Symbol" charset="2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65412" y="609599"/>
            <a:ext cx="469692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2800" dirty="0">
                <a:solidFill>
                  <a:prstClr val="black"/>
                </a:solidFill>
              </a:rPr>
              <a:t>ベイズ推定　（</a:t>
            </a:r>
            <a:r>
              <a:rPr lang="en-US" altLang="ja-JP" sz="2800" dirty="0">
                <a:solidFill>
                  <a:prstClr val="black"/>
                </a:solidFill>
              </a:rPr>
              <a:t>Bayes</a:t>
            </a:r>
            <a:r>
              <a:rPr lang="ja-JP" altLang="en-US" sz="2800" dirty="0">
                <a:solidFill>
                  <a:prstClr val="black"/>
                </a:solidFill>
              </a:rPr>
              <a:t> </a:t>
            </a:r>
            <a:r>
              <a:rPr lang="en-US" altLang="ja-JP" sz="2800" dirty="0">
                <a:solidFill>
                  <a:prstClr val="black"/>
                </a:solidFill>
              </a:rPr>
              <a:t>inference)</a:t>
            </a:r>
            <a:endParaRPr lang="ja-JP" altLang="en-US" sz="2800" dirty="0">
              <a:solidFill>
                <a:prstClr val="black"/>
              </a:solidFill>
            </a:endParaRPr>
          </a:p>
          <a:p>
            <a:pPr defTabSz="457200"/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172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083212" y="759655"/>
            <a:ext cx="24320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ベイズの定理の応用例</a:t>
            </a:r>
            <a:endParaRPr kumimoji="1" lang="en-US" altLang="ja-JP" dirty="0" smtClean="0"/>
          </a:p>
          <a:p>
            <a:endParaRPr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306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1634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824753" y="932330"/>
            <a:ext cx="716959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2800" i="1" dirty="0">
                <a:solidFill>
                  <a:prstClr val="black"/>
                </a:solidFill>
              </a:rPr>
              <a:t>Z</a:t>
            </a:r>
            <a:r>
              <a:rPr lang="en-US" altLang="ja-JP" sz="2800" dirty="0">
                <a:solidFill>
                  <a:prstClr val="black"/>
                </a:solidFill>
              </a:rPr>
              <a:t>: </a:t>
            </a:r>
            <a:r>
              <a:rPr lang="ja-JP" altLang="en-US" sz="2800" dirty="0">
                <a:solidFill>
                  <a:prstClr val="black"/>
                </a:solidFill>
              </a:rPr>
              <a:t>確率変数</a:t>
            </a:r>
            <a:r>
              <a:rPr lang="en-US" altLang="ja-JP" sz="2800" dirty="0">
                <a:solidFill>
                  <a:prstClr val="black"/>
                </a:solidFill>
              </a:rPr>
              <a:t> (random variables)</a:t>
            </a:r>
          </a:p>
          <a:p>
            <a:pPr defTabSz="457200"/>
            <a:endParaRPr lang="en-US" altLang="ja-JP" sz="28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2800" i="1" dirty="0">
                <a:solidFill>
                  <a:prstClr val="black"/>
                </a:solidFill>
              </a:rPr>
              <a:t>P(Z)</a:t>
            </a:r>
            <a:r>
              <a:rPr lang="en-US" altLang="ja-JP" sz="2800" dirty="0">
                <a:solidFill>
                  <a:prstClr val="black"/>
                </a:solidFill>
              </a:rPr>
              <a:t> : </a:t>
            </a:r>
            <a:r>
              <a:rPr lang="ja-JP" altLang="en-US" sz="2800" dirty="0">
                <a:solidFill>
                  <a:prstClr val="black"/>
                </a:solidFill>
              </a:rPr>
              <a:t>確率質量関数</a:t>
            </a:r>
            <a:r>
              <a:rPr lang="en-US" altLang="ja-JP" sz="2800" dirty="0">
                <a:solidFill>
                  <a:prstClr val="black"/>
                </a:solidFill>
              </a:rPr>
              <a:t> (probability mass function)</a:t>
            </a:r>
          </a:p>
          <a:p>
            <a:pPr defTabSz="457200"/>
            <a:endParaRPr lang="ja-JP" altLang="en-US" sz="2800" dirty="0">
              <a:solidFill>
                <a:prstClr val="black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24753" y="3478307"/>
            <a:ext cx="6343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2400" dirty="0">
                <a:solidFill>
                  <a:prstClr val="black"/>
                </a:solidFill>
              </a:rPr>
              <a:t>コイン投げ</a:t>
            </a:r>
            <a:r>
              <a:rPr lang="en-US" altLang="ja-JP" sz="2400" dirty="0">
                <a:solidFill>
                  <a:prstClr val="black"/>
                </a:solidFill>
              </a:rPr>
              <a:t> (Coin throw)    Z = </a:t>
            </a:r>
            <a:r>
              <a:rPr lang="ja-JP" altLang="en-US" sz="2400" dirty="0">
                <a:solidFill>
                  <a:prstClr val="black"/>
                </a:solidFill>
              </a:rPr>
              <a:t>おもて</a:t>
            </a:r>
            <a:r>
              <a:rPr lang="en-US" altLang="ja-JP" sz="2400" dirty="0">
                <a:solidFill>
                  <a:prstClr val="black"/>
                </a:solidFill>
              </a:rPr>
              <a:t>: 1  or  </a:t>
            </a:r>
            <a:r>
              <a:rPr lang="ja-JP" altLang="en-US" sz="2400" dirty="0">
                <a:solidFill>
                  <a:prstClr val="black"/>
                </a:solidFill>
              </a:rPr>
              <a:t>うら：</a:t>
            </a:r>
            <a:r>
              <a:rPr lang="en-US" altLang="ja-JP" sz="2400" dirty="0">
                <a:solidFill>
                  <a:prstClr val="black"/>
                </a:solidFill>
              </a:rPr>
              <a:t>0</a:t>
            </a:r>
          </a:p>
          <a:p>
            <a:pPr defTabSz="457200"/>
            <a:r>
              <a:rPr lang="en-US" altLang="ja-JP" sz="2400" dirty="0">
                <a:solidFill>
                  <a:prstClr val="black"/>
                </a:solidFill>
              </a:rPr>
              <a:t>                                              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(1)  = 0.5, 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(0) = 0.5</a:t>
            </a:r>
            <a:endParaRPr lang="ja-JP" altLang="en-US" sz="2400" dirty="0">
              <a:solidFill>
                <a:prstClr val="black"/>
              </a:solidFill>
            </a:endParaRPr>
          </a:p>
        </p:txBody>
      </p:sp>
      <p:cxnSp>
        <p:nvCxnSpPr>
          <p:cNvPr id="7" name="直線コネクタ 6"/>
          <p:cNvCxnSpPr/>
          <p:nvPr/>
        </p:nvCxnSpPr>
        <p:spPr>
          <a:xfrm>
            <a:off x="2689410" y="4446496"/>
            <a:ext cx="0" cy="13805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/>
          <p:cNvCxnSpPr/>
          <p:nvPr/>
        </p:nvCxnSpPr>
        <p:spPr>
          <a:xfrm flipH="1" flipV="1">
            <a:off x="2680447" y="5836027"/>
            <a:ext cx="3003177" cy="89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/>
          <p:cNvSpPr/>
          <p:nvPr/>
        </p:nvSpPr>
        <p:spPr>
          <a:xfrm>
            <a:off x="3030069" y="5172639"/>
            <a:ext cx="788894" cy="65442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4061008" y="5172640"/>
            <a:ext cx="788894" cy="68131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151528" y="502023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dirty="0">
                <a:solidFill>
                  <a:prstClr val="black"/>
                </a:solidFill>
              </a:rPr>
              <a:t>0.5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097743" y="432099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dirty="0">
                <a:solidFill>
                  <a:prstClr val="black"/>
                </a:solidFill>
              </a:rPr>
              <a:t>1.0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2294963" y="57015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>
                <a:solidFill>
                  <a:prstClr val="black"/>
                </a:solidFill>
              </a:rPr>
              <a:t>0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3030069" y="5896971"/>
            <a:ext cx="165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>
                <a:solidFill>
                  <a:prstClr val="black"/>
                </a:solidFill>
              </a:rPr>
              <a:t>   Z= 1         Z = 0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1469877" y="4881739"/>
            <a:ext cx="423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i="1" dirty="0">
                <a:solidFill>
                  <a:prstClr val="black"/>
                </a:solidFill>
              </a:rPr>
              <a:t>P</a:t>
            </a:r>
            <a:endParaRPr lang="ja-JP" altLang="en-US" sz="3600" i="1" dirty="0">
              <a:solidFill>
                <a:prstClr val="black"/>
              </a:solidFill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5908613" y="5066405"/>
            <a:ext cx="2520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(Z=1) +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(Z=0) = 1</a:t>
            </a:r>
            <a:endParaRPr lang="ja-JP" altLang="en-US" sz="2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1531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35846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53059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08508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47177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1857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215149" y="515525"/>
            <a:ext cx="926950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ja-JP" altLang="en-US" sz="3200" dirty="0">
                <a:solidFill>
                  <a:prstClr val="black"/>
                </a:solidFill>
              </a:rPr>
              <a:t>サイコロ投げ</a:t>
            </a:r>
            <a:r>
              <a:rPr lang="en-US" altLang="ja-JP" sz="3200" dirty="0">
                <a:solidFill>
                  <a:prstClr val="black"/>
                </a:solidFill>
              </a:rPr>
              <a:t> </a:t>
            </a:r>
            <a:r>
              <a:rPr lang="ja-JP" altLang="en-US" sz="3200" dirty="0">
                <a:solidFill>
                  <a:prstClr val="black"/>
                </a:solidFill>
              </a:rPr>
              <a:t>（</a:t>
            </a:r>
            <a:r>
              <a:rPr lang="en-US" altLang="ja-JP" sz="3200" dirty="0">
                <a:solidFill>
                  <a:prstClr val="black"/>
                </a:solidFill>
              </a:rPr>
              <a:t>Dice throw)    Z = 1, 2, 3, 4, 5, 6</a:t>
            </a:r>
          </a:p>
          <a:p>
            <a:pPr defTabSz="457200"/>
            <a:r>
              <a:rPr lang="en-US" altLang="ja-JP" sz="2400" i="1" dirty="0">
                <a:solidFill>
                  <a:prstClr val="black"/>
                </a:solidFill>
              </a:rPr>
              <a:t>                 </a:t>
            </a:r>
          </a:p>
          <a:p>
            <a:pPr defTabSz="457200"/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(1)  =  1/6, 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(2) = 1/6,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(1)  =  1/6, 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(2) = 1/6,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(1)  =  1/6, 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(2) = 1/6, </a:t>
            </a:r>
            <a:endParaRPr lang="ja-JP" altLang="en-US" sz="2400" dirty="0">
              <a:solidFill>
                <a:prstClr val="black"/>
              </a:solidFill>
            </a:endParaRPr>
          </a:p>
          <a:p>
            <a:pPr defTabSz="457200"/>
            <a:endParaRPr lang="ja-JP" altLang="en-US" sz="2400" dirty="0">
              <a:solidFill>
                <a:prstClr val="black"/>
              </a:solidFill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1694331" y="2259106"/>
            <a:ext cx="0" cy="29027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/>
          <p:cNvCxnSpPr/>
          <p:nvPr/>
        </p:nvCxnSpPr>
        <p:spPr>
          <a:xfrm flipH="1">
            <a:off x="1694331" y="5091950"/>
            <a:ext cx="6140823" cy="89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/>
          <p:cNvSpPr/>
          <p:nvPr/>
        </p:nvSpPr>
        <p:spPr>
          <a:xfrm>
            <a:off x="2043952" y="4437529"/>
            <a:ext cx="788894" cy="65442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3074891" y="4469794"/>
            <a:ext cx="735110" cy="6131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165411" y="4285129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dirty="0">
                <a:solidFill>
                  <a:prstClr val="black"/>
                </a:solidFill>
              </a:rPr>
              <a:t>1/6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111626" y="2097745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dirty="0">
                <a:solidFill>
                  <a:prstClr val="black"/>
                </a:solidFill>
              </a:rPr>
              <a:t>1.0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308846" y="49664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>
                <a:solidFill>
                  <a:prstClr val="black"/>
                </a:solidFill>
              </a:rPr>
              <a:t>0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043952" y="5161861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dirty="0">
                <a:solidFill>
                  <a:prstClr val="black"/>
                </a:solidFill>
              </a:rPr>
              <a:t>   Z = 1         Z = 2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83760" y="3214301"/>
            <a:ext cx="423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i="1" dirty="0">
                <a:solidFill>
                  <a:prstClr val="black"/>
                </a:solidFill>
              </a:rPr>
              <a:t>P</a:t>
            </a:r>
            <a:endParaRPr lang="ja-JP" altLang="en-US" sz="3600" i="1" dirty="0">
              <a:solidFill>
                <a:prstClr val="black"/>
              </a:solidFill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215149" y="5751320"/>
            <a:ext cx="902202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(Z=1) +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(Z=2) +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(Z=3) +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(Z=4) +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(Z=5) + </a:t>
            </a:r>
            <a:r>
              <a:rPr lang="en-US" altLang="ja-JP" sz="2400" i="1" dirty="0">
                <a:solidFill>
                  <a:prstClr val="black"/>
                </a:solidFill>
              </a:rPr>
              <a:t>P</a:t>
            </a:r>
            <a:r>
              <a:rPr lang="en-US" altLang="ja-JP" sz="2400" dirty="0">
                <a:solidFill>
                  <a:prstClr val="black"/>
                </a:solidFill>
              </a:rPr>
              <a:t>(Z=6) = </a:t>
            </a:r>
            <a:r>
              <a:rPr lang="en-US" altLang="ja-JP" sz="4000" dirty="0">
                <a:solidFill>
                  <a:prstClr val="black"/>
                </a:solidFill>
                <a:latin typeface="Symbol" charset="2"/>
                <a:ea typeface="Symbol" charset="2"/>
                <a:cs typeface="Symbol" charset="2"/>
              </a:rPr>
              <a:t>S </a:t>
            </a:r>
            <a:r>
              <a:rPr lang="en-US" altLang="ja-JP" sz="4000" i="1" dirty="0">
                <a:solidFill>
                  <a:prstClr val="black"/>
                </a:solidFill>
                <a:ea typeface="Symbol" charset="2"/>
                <a:cs typeface="Symbol" charset="2"/>
              </a:rPr>
              <a:t>P</a:t>
            </a:r>
            <a:r>
              <a:rPr lang="en-US" altLang="ja-JP" sz="3200" dirty="0">
                <a:solidFill>
                  <a:prstClr val="black"/>
                </a:solidFill>
                <a:ea typeface="Symbol" charset="2"/>
                <a:cs typeface="Symbol" charset="2"/>
              </a:rPr>
              <a:t>(</a:t>
            </a:r>
            <a:r>
              <a:rPr lang="en-US" altLang="ja-JP" sz="3200" dirty="0">
                <a:solidFill>
                  <a:prstClr val="black"/>
                </a:solidFill>
              </a:rPr>
              <a:t>Z = </a:t>
            </a:r>
            <a:r>
              <a:rPr lang="en-US" altLang="ja-JP" sz="3200" i="1" dirty="0" err="1">
                <a:solidFill>
                  <a:prstClr val="black"/>
                </a:solidFill>
              </a:rPr>
              <a:t>i</a:t>
            </a:r>
            <a:r>
              <a:rPr lang="en-US" altLang="ja-JP" sz="2800" dirty="0">
                <a:solidFill>
                  <a:prstClr val="black"/>
                </a:solidFill>
                <a:ea typeface="Symbol" charset="2"/>
                <a:cs typeface="Symbol" charset="2"/>
              </a:rPr>
              <a:t> )  </a:t>
            </a:r>
            <a:r>
              <a:rPr lang="en-US" altLang="ja-JP" sz="2800" dirty="0">
                <a:solidFill>
                  <a:prstClr val="black"/>
                </a:solidFill>
              </a:rPr>
              <a:t>= 1</a:t>
            </a:r>
            <a:endParaRPr lang="en-US" altLang="ja-JP" sz="3200" i="1" baseline="-250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2400" i="1" baseline="30000" dirty="0">
                <a:solidFill>
                  <a:prstClr val="black"/>
                </a:solidFill>
              </a:rPr>
              <a:t>                                                                                                                                                I</a:t>
            </a:r>
            <a:endParaRPr lang="ja-JP" altLang="en-US" sz="2400" i="1" baseline="30000" dirty="0">
              <a:solidFill>
                <a:prstClr val="black"/>
              </a:solidFill>
            </a:endParaRPr>
          </a:p>
        </p:txBody>
      </p:sp>
      <p:sp>
        <p:nvSpPr>
          <p:cNvPr id="18" name="正方形/長方形 17"/>
          <p:cNvSpPr/>
          <p:nvPr/>
        </p:nvSpPr>
        <p:spPr>
          <a:xfrm>
            <a:off x="6080103" y="4462609"/>
            <a:ext cx="735110" cy="6131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135198" y="5161861"/>
            <a:ext cx="402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ja-JP" dirty="0">
                <a:solidFill>
                  <a:prstClr val="black"/>
                </a:solidFill>
              </a:rPr>
              <a:t>  Z = 3        Z = 4              Z= 5          Z = 6 </a:t>
            </a:r>
            <a:endParaRPr lang="ja-JP" altLang="en-US" dirty="0">
              <a:solidFill>
                <a:prstClr val="black"/>
              </a:solidFill>
            </a:endParaRPr>
          </a:p>
        </p:txBody>
      </p:sp>
      <p:sp>
        <p:nvSpPr>
          <p:cNvPr id="20" name="正方形/長方形 19"/>
          <p:cNvSpPr/>
          <p:nvPr/>
        </p:nvSpPr>
        <p:spPr>
          <a:xfrm>
            <a:off x="4037935" y="4461281"/>
            <a:ext cx="788894" cy="65442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</a:endParaRPr>
          </a:p>
        </p:txBody>
      </p:sp>
      <p:sp>
        <p:nvSpPr>
          <p:cNvPr id="21" name="正方形/長方形 20"/>
          <p:cNvSpPr/>
          <p:nvPr/>
        </p:nvSpPr>
        <p:spPr>
          <a:xfrm>
            <a:off x="7028334" y="4464389"/>
            <a:ext cx="788894" cy="65442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</a:endParaRPr>
          </a:p>
        </p:txBody>
      </p:sp>
      <p:sp>
        <p:nvSpPr>
          <p:cNvPr id="22" name="正方形/長方形 21"/>
          <p:cNvSpPr/>
          <p:nvPr/>
        </p:nvSpPr>
        <p:spPr>
          <a:xfrm>
            <a:off x="5068216" y="4466230"/>
            <a:ext cx="788894" cy="65442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877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004047" y="358590"/>
            <a:ext cx="728116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2800" dirty="0">
                <a:solidFill>
                  <a:prstClr val="black"/>
                </a:solidFill>
              </a:rPr>
              <a:t>ポアソン分布</a:t>
            </a:r>
            <a:r>
              <a:rPr lang="en-US" altLang="ja-JP" sz="2800" dirty="0">
                <a:solidFill>
                  <a:prstClr val="black"/>
                </a:solidFill>
              </a:rPr>
              <a:t> (Poisson Distribution)</a:t>
            </a:r>
          </a:p>
          <a:p>
            <a:pPr defTabSz="457200"/>
            <a:endParaRPr lang="en-US" altLang="ja-JP" sz="28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2400" dirty="0">
                <a:solidFill>
                  <a:prstClr val="black"/>
                </a:solidFill>
              </a:rPr>
              <a:t>10Kg</a:t>
            </a:r>
            <a:r>
              <a:rPr lang="ja-JP" altLang="en-US" sz="2400" dirty="0">
                <a:solidFill>
                  <a:prstClr val="black"/>
                </a:solidFill>
              </a:rPr>
              <a:t>のパン生地に</a:t>
            </a:r>
            <a:r>
              <a:rPr lang="en-US" altLang="ja-JP" sz="2400" dirty="0">
                <a:solidFill>
                  <a:prstClr val="black"/>
                </a:solidFill>
              </a:rPr>
              <a:t>400</a:t>
            </a:r>
            <a:r>
              <a:rPr lang="ja-JP" altLang="en-US" sz="2400" dirty="0">
                <a:solidFill>
                  <a:prstClr val="black"/>
                </a:solidFill>
              </a:rPr>
              <a:t>粒のレーズンをいれてこねた後、</a:t>
            </a:r>
            <a:endParaRPr lang="en-US" altLang="ja-JP" sz="24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2400" dirty="0">
                <a:solidFill>
                  <a:prstClr val="black"/>
                </a:solidFill>
              </a:rPr>
              <a:t>0.1Kg</a:t>
            </a:r>
            <a:r>
              <a:rPr lang="ja-JP" altLang="en-US" sz="2400" dirty="0">
                <a:solidFill>
                  <a:prstClr val="black"/>
                </a:solidFill>
              </a:rPr>
              <a:t>ずつのパンに分けて焼いた時、パン一個あたりの</a:t>
            </a:r>
            <a:endParaRPr lang="en-US" altLang="ja-JP" sz="2400" dirty="0">
              <a:solidFill>
                <a:prstClr val="black"/>
              </a:solidFill>
            </a:endParaRPr>
          </a:p>
          <a:p>
            <a:pPr defTabSz="457200"/>
            <a:r>
              <a:rPr lang="ja-JP" altLang="en-US" sz="2400" dirty="0">
                <a:solidFill>
                  <a:prstClr val="black"/>
                </a:solidFill>
              </a:rPr>
              <a:t>レーズンの数の分布は？</a:t>
            </a:r>
            <a:r>
              <a:rPr lang="en-US" altLang="ja-JP" sz="2400" dirty="0">
                <a:solidFill>
                  <a:prstClr val="black"/>
                </a:solidFill>
              </a:rPr>
              <a:t>         </a:t>
            </a:r>
            <a:r>
              <a:rPr lang="en-US" altLang="ja-JP" sz="2800" dirty="0">
                <a:solidFill>
                  <a:srgbClr val="FF0000"/>
                </a:solidFill>
                <a:latin typeface="Symbol" charset="2"/>
                <a:ea typeface="Symbol" charset="2"/>
                <a:cs typeface="Symbol" charset="2"/>
              </a:rPr>
              <a:t>l</a:t>
            </a:r>
            <a:r>
              <a:rPr lang="en-US" altLang="ja-JP" sz="2800" dirty="0">
                <a:solidFill>
                  <a:srgbClr val="FF0000"/>
                </a:solidFill>
              </a:rPr>
              <a:t> = 4</a:t>
            </a:r>
          </a:p>
          <a:p>
            <a:pPr defTabSz="457200"/>
            <a:endParaRPr lang="ja-JP" altLang="en-US" dirty="0">
              <a:solidFill>
                <a:prstClr val="black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439" y="2545978"/>
            <a:ext cx="7566376" cy="134604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35552"/>
            <a:ext cx="9144000" cy="302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070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3"/>
          <p:cNvGraphicFramePr>
            <a:graphicFrameLocks noGrp="1"/>
          </p:cNvGraphicFramePr>
          <p:nvPr/>
        </p:nvGraphicFramePr>
        <p:xfrm>
          <a:off x="1255058" y="1559858"/>
          <a:ext cx="6472518" cy="30838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57506"/>
                <a:gridCol w="2157506"/>
                <a:gridCol w="2157506"/>
              </a:tblGrid>
              <a:tr h="1015006">
                <a:tc>
                  <a:txBody>
                    <a:bodyPr/>
                    <a:lstStyle/>
                    <a:p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0 </a:t>
                      </a:r>
                      <a:r>
                        <a:rPr kumimoji="1" lang="ja-JP" altLang="en-US" sz="3200" dirty="0" smtClean="0"/>
                        <a:t> 負</a:t>
                      </a:r>
                      <a:r>
                        <a:rPr kumimoji="1" lang="en-US" altLang="ja-JP" sz="3200" dirty="0" smtClean="0"/>
                        <a:t> (lose)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 smtClean="0"/>
                        <a:t>１　勝</a:t>
                      </a:r>
                      <a:r>
                        <a:rPr kumimoji="1" lang="en-US" altLang="ja-JP" sz="3200" dirty="0" smtClean="0"/>
                        <a:t> (win)</a:t>
                      </a:r>
                      <a:endParaRPr kumimoji="1" lang="ja-JP" altLang="en-US" sz="3200" dirty="0"/>
                    </a:p>
                  </a:txBody>
                  <a:tcPr/>
                </a:tc>
              </a:tr>
              <a:tr h="1034427"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0</a:t>
                      </a:r>
                      <a:r>
                        <a:rPr kumimoji="1" lang="ja-JP" altLang="en-US" sz="3200" dirty="0" smtClean="0"/>
                        <a:t> 負</a:t>
                      </a:r>
                      <a:r>
                        <a:rPr kumimoji="1" lang="en-US" altLang="ja-JP" sz="3200" dirty="0" smtClean="0"/>
                        <a:t> (lose)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30/100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10/100</a:t>
                      </a:r>
                      <a:endParaRPr kumimoji="1" lang="ja-JP" altLang="en-US" sz="3200" dirty="0"/>
                    </a:p>
                  </a:txBody>
                  <a:tcPr/>
                </a:tc>
              </a:tr>
              <a:tr h="1034427"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1</a:t>
                      </a:r>
                      <a:r>
                        <a:rPr kumimoji="1" lang="ja-JP" altLang="en-US" sz="3200" dirty="0" smtClean="0"/>
                        <a:t> 勝</a:t>
                      </a:r>
                      <a:r>
                        <a:rPr kumimoji="1" lang="en-US" altLang="ja-JP" sz="3200" dirty="0" smtClean="0"/>
                        <a:t> (win)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10/100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50/100</a:t>
                      </a:r>
                      <a:endParaRPr kumimoji="1" lang="ja-JP" altLang="en-US" sz="3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テキスト ボックス 4"/>
          <p:cNvSpPr txBox="1"/>
          <p:nvPr/>
        </p:nvSpPr>
        <p:spPr>
          <a:xfrm>
            <a:off x="351991" y="346996"/>
            <a:ext cx="8244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2800" dirty="0">
                <a:solidFill>
                  <a:prstClr val="black"/>
                </a:solidFill>
              </a:rPr>
              <a:t>競馬の例　（</a:t>
            </a:r>
            <a:r>
              <a:rPr lang="en-US" altLang="ja-JP" sz="2800" dirty="0">
                <a:solidFill>
                  <a:prstClr val="black"/>
                </a:solidFill>
              </a:rPr>
              <a:t>Horse Race) :      </a:t>
            </a:r>
            <a:r>
              <a:rPr lang="ja-JP" altLang="en-US" sz="2800" dirty="0">
                <a:solidFill>
                  <a:prstClr val="black"/>
                </a:solidFill>
              </a:rPr>
              <a:t>馬</a:t>
            </a:r>
            <a:r>
              <a:rPr lang="en-US" altLang="ja-JP" sz="2800" dirty="0">
                <a:solidFill>
                  <a:prstClr val="black"/>
                </a:solidFill>
              </a:rPr>
              <a:t>A </a:t>
            </a:r>
            <a:r>
              <a:rPr lang="ja-JP" altLang="en-US" sz="2800" dirty="0">
                <a:solidFill>
                  <a:prstClr val="black"/>
                </a:solidFill>
              </a:rPr>
              <a:t>と</a:t>
            </a:r>
            <a:r>
              <a:rPr lang="en-US" altLang="ja-JP" sz="2800" dirty="0">
                <a:solidFill>
                  <a:prstClr val="black"/>
                </a:solidFill>
              </a:rPr>
              <a:t> </a:t>
            </a:r>
            <a:r>
              <a:rPr lang="ja-JP" altLang="en-US" sz="2800" dirty="0">
                <a:solidFill>
                  <a:prstClr val="black"/>
                </a:solidFill>
              </a:rPr>
              <a:t>馬</a:t>
            </a:r>
            <a:r>
              <a:rPr lang="en-US" altLang="ja-JP" sz="2800" dirty="0">
                <a:solidFill>
                  <a:prstClr val="black"/>
                </a:solidFill>
              </a:rPr>
              <a:t>B </a:t>
            </a:r>
            <a:r>
              <a:rPr lang="ja-JP" altLang="en-US" sz="2800" dirty="0">
                <a:solidFill>
                  <a:prstClr val="black"/>
                </a:solidFill>
              </a:rPr>
              <a:t>の勝敗の割合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394740" y="914402"/>
            <a:ext cx="24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ja-JP" sz="3600" dirty="0">
                <a:solidFill>
                  <a:prstClr val="black"/>
                </a:solidFill>
              </a:rPr>
              <a:t>A</a:t>
            </a:r>
            <a:endParaRPr lang="ja-JP" altLang="en-US" sz="3600" dirty="0">
              <a:solidFill>
                <a:prstClr val="black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81317" y="2886638"/>
            <a:ext cx="4363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dirty="0">
                <a:solidFill>
                  <a:prstClr val="black"/>
                </a:solidFill>
              </a:rPr>
              <a:t>B</a:t>
            </a:r>
            <a:endParaRPr lang="ja-JP" altLang="en-US" sz="3600" dirty="0">
              <a:solidFill>
                <a:prstClr val="black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92649" y="4912253"/>
            <a:ext cx="8193077" cy="13029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200" baseline="-25000" dirty="0">
                <a:solidFill>
                  <a:prstClr val="black"/>
                </a:solidFill>
                <a:latin typeface="Symbol" charset="2"/>
                <a:ea typeface="Symbol" charset="2"/>
                <a:cs typeface="Symbol" charset="2"/>
              </a:rPr>
              <a:t> 1   1</a:t>
            </a:r>
          </a:p>
          <a:p>
            <a:pPr marL="342900" indent="-342900" defTabSz="457200">
              <a:buFont typeface="Symbol" charset="2"/>
              <a:buChar char="S"/>
            </a:pPr>
            <a:r>
              <a:rPr lang="en-US" altLang="ja-JP" sz="3600" dirty="0">
                <a:solidFill>
                  <a:prstClr val="black"/>
                </a:solidFill>
                <a:latin typeface="Symbol" charset="2"/>
                <a:ea typeface="Symbol" charset="2"/>
                <a:cs typeface="Symbol" charset="2"/>
              </a:rPr>
              <a:t>S</a:t>
            </a:r>
            <a:r>
              <a:rPr lang="en-US" altLang="ja-JP" sz="2400" dirty="0">
                <a:solidFill>
                  <a:prstClr val="black"/>
                </a:solidFill>
                <a:latin typeface="Symbol" charset="2"/>
                <a:ea typeface="Symbol" charset="2"/>
                <a:cs typeface="Symbol" charset="2"/>
              </a:rPr>
              <a:t>  </a:t>
            </a:r>
            <a:r>
              <a:rPr lang="en-US" altLang="ja-JP" sz="2800" dirty="0">
                <a:solidFill>
                  <a:prstClr val="black"/>
                </a:solidFill>
              </a:rPr>
              <a:t>P(Z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A</a:t>
            </a:r>
            <a:r>
              <a:rPr lang="en-US" altLang="ja-JP" sz="2800" dirty="0">
                <a:solidFill>
                  <a:prstClr val="black"/>
                </a:solidFill>
              </a:rPr>
              <a:t> = </a:t>
            </a:r>
            <a:r>
              <a:rPr lang="en-US" altLang="ja-JP" sz="2800" i="1" dirty="0" err="1">
                <a:solidFill>
                  <a:prstClr val="black"/>
                </a:solidFill>
              </a:rPr>
              <a:t>i</a:t>
            </a:r>
            <a:r>
              <a:rPr lang="en-US" altLang="ja-JP" sz="2800" dirty="0">
                <a:solidFill>
                  <a:prstClr val="black"/>
                </a:solidFill>
              </a:rPr>
              <a:t>, 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B</a:t>
            </a:r>
            <a:r>
              <a:rPr lang="en-US" altLang="ja-JP" sz="2800" dirty="0">
                <a:solidFill>
                  <a:prstClr val="black"/>
                </a:solidFill>
              </a:rPr>
              <a:t> = </a:t>
            </a:r>
            <a:r>
              <a:rPr lang="en-US" altLang="ja-JP" sz="2800" i="1" dirty="0">
                <a:solidFill>
                  <a:prstClr val="black"/>
                </a:solidFill>
              </a:rPr>
              <a:t>j</a:t>
            </a:r>
            <a:r>
              <a:rPr lang="en-US" altLang="ja-JP" sz="2800" dirty="0">
                <a:solidFill>
                  <a:prstClr val="black"/>
                </a:solidFill>
              </a:rPr>
              <a:t>) </a:t>
            </a:r>
            <a:r>
              <a:rPr lang="en-US" altLang="ja-JP" sz="2400" dirty="0">
                <a:solidFill>
                  <a:prstClr val="black"/>
                </a:solidFill>
              </a:rPr>
              <a:t>= 30/100 + 10/100 + 10/100 + 50/100 = 1 </a:t>
            </a:r>
          </a:p>
          <a:p>
            <a:pPr defTabSz="457200"/>
            <a:r>
              <a:rPr lang="en-US" altLang="ja-JP" sz="3200" i="1" baseline="30000" dirty="0" err="1">
                <a:solidFill>
                  <a:prstClr val="black"/>
                </a:solidFill>
              </a:rPr>
              <a:t>i</a:t>
            </a:r>
            <a:r>
              <a:rPr lang="en-US" altLang="ja-JP" sz="3200" baseline="30000" dirty="0">
                <a:solidFill>
                  <a:prstClr val="black"/>
                </a:solidFill>
              </a:rPr>
              <a:t>=0 </a:t>
            </a:r>
            <a:r>
              <a:rPr lang="en-US" altLang="ja-JP" sz="3200" i="1" baseline="30000" dirty="0">
                <a:solidFill>
                  <a:prstClr val="black"/>
                </a:solidFill>
              </a:rPr>
              <a:t>j</a:t>
            </a:r>
            <a:r>
              <a:rPr lang="en-US" altLang="ja-JP" sz="3200" baseline="30000" dirty="0">
                <a:solidFill>
                  <a:prstClr val="black"/>
                </a:solidFill>
              </a:rPr>
              <a:t>=0 </a:t>
            </a:r>
            <a:endParaRPr lang="ja-JP" altLang="en-US" sz="3200" baseline="30000" dirty="0">
              <a:solidFill>
                <a:prstClr val="black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270966" y="6483709"/>
            <a:ext cx="6451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Lambert, B. A Student’s Guide to Bayesian Statistics, 2018</a:t>
            </a:r>
            <a:r>
              <a:rPr lang="ja-JP" altLang="en-US" dirty="0" smtClean="0"/>
              <a:t>より引用</a:t>
            </a:r>
            <a:r>
              <a:rPr kumimoji="1" lang="en-US" altLang="ja-JP" dirty="0" smtClean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6906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3"/>
          <p:cNvGraphicFramePr>
            <a:graphicFrameLocks noGrp="1"/>
          </p:cNvGraphicFramePr>
          <p:nvPr/>
        </p:nvGraphicFramePr>
        <p:xfrm>
          <a:off x="609600" y="1667433"/>
          <a:ext cx="6472518" cy="30838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57506"/>
                <a:gridCol w="2157506"/>
                <a:gridCol w="2157506"/>
              </a:tblGrid>
              <a:tr h="1015006">
                <a:tc>
                  <a:txBody>
                    <a:bodyPr/>
                    <a:lstStyle/>
                    <a:p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0 </a:t>
                      </a:r>
                      <a:r>
                        <a:rPr kumimoji="1" lang="ja-JP" altLang="en-US" sz="3200" dirty="0" smtClean="0"/>
                        <a:t> 負</a:t>
                      </a:r>
                      <a:r>
                        <a:rPr kumimoji="1" lang="en-US" altLang="ja-JP" sz="3200" dirty="0" smtClean="0"/>
                        <a:t> (lose)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 smtClean="0"/>
                        <a:t>１　勝</a:t>
                      </a:r>
                      <a:r>
                        <a:rPr kumimoji="1" lang="en-US" altLang="ja-JP" sz="3200" dirty="0" smtClean="0"/>
                        <a:t> (win)</a:t>
                      </a:r>
                      <a:endParaRPr kumimoji="1" lang="ja-JP" altLang="en-US" sz="3200" dirty="0"/>
                    </a:p>
                  </a:txBody>
                  <a:tcPr/>
                </a:tc>
              </a:tr>
              <a:tr h="1034427"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0</a:t>
                      </a:r>
                      <a:r>
                        <a:rPr kumimoji="1" lang="ja-JP" altLang="en-US" sz="3200" dirty="0" smtClean="0"/>
                        <a:t> 負</a:t>
                      </a:r>
                      <a:r>
                        <a:rPr kumimoji="1" lang="en-US" altLang="ja-JP" sz="3200" dirty="0" smtClean="0"/>
                        <a:t> (lose)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30/100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10/100</a:t>
                      </a:r>
                      <a:endParaRPr kumimoji="1" lang="ja-JP" altLang="en-US" sz="3200" dirty="0"/>
                    </a:p>
                  </a:txBody>
                  <a:tcPr/>
                </a:tc>
              </a:tr>
              <a:tr h="1034427"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1</a:t>
                      </a:r>
                      <a:r>
                        <a:rPr kumimoji="1" lang="ja-JP" altLang="en-US" sz="3200" dirty="0" smtClean="0"/>
                        <a:t> 勝</a:t>
                      </a:r>
                      <a:r>
                        <a:rPr kumimoji="1" lang="en-US" altLang="ja-JP" sz="3200" dirty="0" smtClean="0"/>
                        <a:t> (win)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10/100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50/100</a:t>
                      </a:r>
                      <a:endParaRPr kumimoji="1" lang="ja-JP" altLang="en-US" sz="3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テキスト ボックス 4"/>
          <p:cNvSpPr txBox="1"/>
          <p:nvPr/>
        </p:nvSpPr>
        <p:spPr>
          <a:xfrm>
            <a:off x="268172" y="437639"/>
            <a:ext cx="8875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2800" dirty="0">
                <a:solidFill>
                  <a:prstClr val="black"/>
                </a:solidFill>
              </a:rPr>
              <a:t>競馬の例　（</a:t>
            </a:r>
            <a:r>
              <a:rPr lang="en-US" altLang="ja-JP" sz="2800" dirty="0">
                <a:solidFill>
                  <a:prstClr val="black"/>
                </a:solidFill>
              </a:rPr>
              <a:t>Horse Race)</a:t>
            </a:r>
            <a:r>
              <a:rPr lang="ja-JP" altLang="en-US" sz="2800" dirty="0">
                <a:solidFill>
                  <a:prstClr val="black"/>
                </a:solidFill>
              </a:rPr>
              <a:t> ：周辺分布</a:t>
            </a:r>
            <a:r>
              <a:rPr lang="en-US" altLang="ja-JP" sz="2800" dirty="0">
                <a:solidFill>
                  <a:prstClr val="black"/>
                </a:solidFill>
              </a:rPr>
              <a:t> (Marginal Distribution)</a:t>
            </a:r>
            <a:endParaRPr lang="ja-JP" altLang="en-US" sz="2800" dirty="0">
              <a:solidFill>
                <a:prstClr val="black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749282" y="1021977"/>
            <a:ext cx="24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ja-JP" sz="3600" dirty="0">
                <a:solidFill>
                  <a:prstClr val="black"/>
                </a:solidFill>
              </a:rPr>
              <a:t>A</a:t>
            </a:r>
            <a:endParaRPr lang="ja-JP" altLang="en-US" sz="3600" dirty="0">
              <a:solidFill>
                <a:prstClr val="black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5859" y="2994213"/>
            <a:ext cx="4363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dirty="0">
                <a:solidFill>
                  <a:prstClr val="black"/>
                </a:solidFill>
              </a:rPr>
              <a:t>B</a:t>
            </a:r>
            <a:endParaRPr lang="ja-JP" altLang="en-US" sz="3600" dirty="0">
              <a:solidFill>
                <a:prstClr val="black"/>
              </a:solidFill>
            </a:endParaRPr>
          </a:p>
        </p:txBody>
      </p:sp>
      <p:graphicFrame>
        <p:nvGraphicFramePr>
          <p:cNvPr id="2" name="表 1"/>
          <p:cNvGraphicFramePr>
            <a:graphicFrameLocks noGrp="1"/>
          </p:cNvGraphicFramePr>
          <p:nvPr/>
        </p:nvGraphicFramePr>
        <p:xfrm>
          <a:off x="7117969" y="1667432"/>
          <a:ext cx="1667444" cy="30838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67444"/>
              </a:tblGrid>
              <a:tr h="1027954">
                <a:tc>
                  <a:txBody>
                    <a:bodyPr/>
                    <a:lstStyle/>
                    <a:p>
                      <a:r>
                        <a:rPr kumimoji="1" lang="en-US" altLang="ja-JP" sz="4000" dirty="0" smtClean="0">
                          <a:solidFill>
                            <a:srgbClr val="FF0000"/>
                          </a:solidFill>
                        </a:rPr>
                        <a:t>P(Z</a:t>
                      </a:r>
                      <a:r>
                        <a:rPr kumimoji="1" lang="en-US" altLang="ja-JP" sz="4000" baseline="-25000" dirty="0" smtClean="0">
                          <a:solidFill>
                            <a:srgbClr val="FF0000"/>
                          </a:solidFill>
                        </a:rPr>
                        <a:t>B</a:t>
                      </a:r>
                      <a:r>
                        <a:rPr kumimoji="1" lang="en-US" altLang="ja-JP" sz="4000" dirty="0" smtClean="0">
                          <a:solidFill>
                            <a:srgbClr val="FF0000"/>
                          </a:solidFill>
                        </a:rPr>
                        <a:t>)</a:t>
                      </a:r>
                      <a:endParaRPr kumimoji="1" lang="ja-JP" altLang="en-US" sz="4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027954">
                <a:tc>
                  <a:txBody>
                    <a:bodyPr/>
                    <a:lstStyle/>
                    <a:p>
                      <a:r>
                        <a:rPr kumimoji="1" lang="en-US" altLang="ja-JP" sz="3200" dirty="0" smtClean="0">
                          <a:solidFill>
                            <a:srgbClr val="FF0000"/>
                          </a:solidFill>
                        </a:rPr>
                        <a:t>40/100</a:t>
                      </a:r>
                      <a:endParaRPr kumimoji="1" lang="ja-JP" altLang="en-US" sz="3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027954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3200" dirty="0" smtClean="0">
                          <a:solidFill>
                            <a:srgbClr val="FF0000"/>
                          </a:solidFill>
                        </a:rPr>
                        <a:t>60/100</a:t>
                      </a:r>
                      <a:endParaRPr kumimoji="1" lang="ja-JP" altLang="en-US" sz="3200" dirty="0" smtClean="0">
                        <a:solidFill>
                          <a:srgbClr val="FF0000"/>
                        </a:solidFill>
                      </a:endParaRPr>
                    </a:p>
                    <a:p>
                      <a:endParaRPr kumimoji="1" lang="ja-JP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表 2"/>
          <p:cNvGraphicFramePr>
            <a:graphicFrameLocks noGrp="1"/>
          </p:cNvGraphicFramePr>
          <p:nvPr/>
        </p:nvGraphicFramePr>
        <p:xfrm>
          <a:off x="609600" y="4736634"/>
          <a:ext cx="6472518" cy="106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57506"/>
                <a:gridCol w="2157506"/>
                <a:gridCol w="2157506"/>
              </a:tblGrid>
              <a:tr h="911130">
                <a:tc>
                  <a:txBody>
                    <a:bodyPr/>
                    <a:lstStyle/>
                    <a:p>
                      <a:r>
                        <a:rPr kumimoji="1" lang="en-US" altLang="ja-JP" sz="4000" dirty="0" smtClean="0">
                          <a:solidFill>
                            <a:srgbClr val="FF0000"/>
                          </a:solidFill>
                        </a:rPr>
                        <a:t>P(Z</a:t>
                      </a:r>
                      <a:r>
                        <a:rPr kumimoji="1" lang="en-US" altLang="ja-JP" sz="4000" baseline="-25000" dirty="0" smtClean="0">
                          <a:solidFill>
                            <a:srgbClr val="FF0000"/>
                          </a:solidFill>
                        </a:rPr>
                        <a:t>A</a:t>
                      </a:r>
                      <a:r>
                        <a:rPr kumimoji="1" lang="en-US" altLang="ja-JP" sz="4000" dirty="0" smtClean="0">
                          <a:solidFill>
                            <a:srgbClr val="FF0000"/>
                          </a:solidFill>
                        </a:rPr>
                        <a:t>)</a:t>
                      </a:r>
                      <a:endParaRPr kumimoji="1" lang="ja-JP" altLang="en-US" sz="4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>
                          <a:solidFill>
                            <a:srgbClr val="FF0000"/>
                          </a:solidFill>
                        </a:rPr>
                        <a:t>40/100</a:t>
                      </a:r>
                      <a:endParaRPr kumimoji="1" lang="ja-JP" altLang="en-US" sz="3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3200" dirty="0" smtClean="0">
                          <a:solidFill>
                            <a:srgbClr val="FF0000"/>
                          </a:solidFill>
                        </a:rPr>
                        <a:t>60/100</a:t>
                      </a:r>
                      <a:endParaRPr kumimoji="1" lang="ja-JP" altLang="en-US" sz="3200" dirty="0" smtClean="0">
                        <a:solidFill>
                          <a:srgbClr val="FF0000"/>
                        </a:solidFill>
                      </a:endParaRPr>
                    </a:p>
                    <a:p>
                      <a:endParaRPr kumimoji="1" lang="ja-JP" altLang="en-US" sz="3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268172" y="6006353"/>
            <a:ext cx="8650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2400" dirty="0">
                <a:solidFill>
                  <a:prstClr val="black"/>
                </a:solidFill>
              </a:rPr>
              <a:t>P(Z</a:t>
            </a:r>
            <a:r>
              <a:rPr lang="en-US" altLang="ja-JP" sz="2400" baseline="-25000" dirty="0">
                <a:solidFill>
                  <a:prstClr val="black"/>
                </a:solidFill>
              </a:rPr>
              <a:t>A</a:t>
            </a:r>
            <a:r>
              <a:rPr lang="en-US" altLang="ja-JP" sz="2400" dirty="0">
                <a:solidFill>
                  <a:prstClr val="black"/>
                </a:solidFill>
              </a:rPr>
              <a:t>=0) = P(Z</a:t>
            </a:r>
            <a:r>
              <a:rPr lang="en-US" altLang="ja-JP" sz="2400" baseline="-25000" dirty="0">
                <a:solidFill>
                  <a:prstClr val="black"/>
                </a:solidFill>
              </a:rPr>
              <a:t>A</a:t>
            </a:r>
            <a:r>
              <a:rPr lang="en-US" altLang="ja-JP" sz="2400" dirty="0">
                <a:solidFill>
                  <a:prstClr val="black"/>
                </a:solidFill>
              </a:rPr>
              <a:t>=0, Z</a:t>
            </a:r>
            <a:r>
              <a:rPr lang="en-US" altLang="ja-JP" sz="2400" baseline="-25000" dirty="0">
                <a:solidFill>
                  <a:prstClr val="black"/>
                </a:solidFill>
              </a:rPr>
              <a:t>B</a:t>
            </a:r>
            <a:r>
              <a:rPr lang="en-US" altLang="ja-JP" sz="2400" dirty="0">
                <a:solidFill>
                  <a:prstClr val="black"/>
                </a:solidFill>
              </a:rPr>
              <a:t>=0) + P(Z</a:t>
            </a:r>
            <a:r>
              <a:rPr lang="en-US" altLang="ja-JP" sz="2400" baseline="-25000" dirty="0">
                <a:solidFill>
                  <a:prstClr val="black"/>
                </a:solidFill>
              </a:rPr>
              <a:t>A</a:t>
            </a:r>
            <a:r>
              <a:rPr lang="en-US" altLang="ja-JP" sz="2400" dirty="0">
                <a:solidFill>
                  <a:prstClr val="black"/>
                </a:solidFill>
              </a:rPr>
              <a:t>=0, Z</a:t>
            </a:r>
            <a:r>
              <a:rPr lang="en-US" altLang="ja-JP" sz="2400" baseline="-25000" dirty="0">
                <a:solidFill>
                  <a:prstClr val="black"/>
                </a:solidFill>
              </a:rPr>
              <a:t>B</a:t>
            </a:r>
            <a:r>
              <a:rPr lang="en-US" altLang="ja-JP" sz="2400" dirty="0">
                <a:solidFill>
                  <a:prstClr val="black"/>
                </a:solidFill>
              </a:rPr>
              <a:t>=0) = 30/100+10/100 = </a:t>
            </a:r>
            <a:r>
              <a:rPr lang="en-US" altLang="ja-JP" sz="2400" dirty="0">
                <a:solidFill>
                  <a:srgbClr val="FF0000"/>
                </a:solidFill>
              </a:rPr>
              <a:t>40/100</a:t>
            </a:r>
            <a:endParaRPr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397693" y="519415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2400" dirty="0">
                <a:solidFill>
                  <a:prstClr val="black"/>
                </a:solidFill>
              </a:rPr>
              <a:t>周辺確率</a:t>
            </a:r>
          </a:p>
        </p:txBody>
      </p:sp>
    </p:spTree>
    <p:extLst>
      <p:ext uri="{BB962C8B-B14F-4D97-AF65-F5344CB8AC3E}">
        <p14:creationId xmlns:p14="http://schemas.microsoft.com/office/powerpoint/2010/main" val="127441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075764" y="968188"/>
            <a:ext cx="672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3200" dirty="0">
                <a:solidFill>
                  <a:prstClr val="black"/>
                </a:solidFill>
              </a:rPr>
              <a:t>条件付き確率（</a:t>
            </a:r>
            <a:r>
              <a:rPr lang="en-US" altLang="ja-JP" sz="3200" dirty="0">
                <a:solidFill>
                  <a:prstClr val="black"/>
                </a:solidFill>
              </a:rPr>
              <a:t>Conditional Probability)</a:t>
            </a:r>
            <a:endParaRPr lang="ja-JP" altLang="en-US" sz="3200" dirty="0">
              <a:solidFill>
                <a:prstClr val="black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075764" y="2456329"/>
            <a:ext cx="54922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dirty="0">
                <a:solidFill>
                  <a:prstClr val="black"/>
                </a:solidFill>
              </a:rPr>
              <a:t>P(A|B</a:t>
            </a:r>
            <a:r>
              <a:rPr lang="ja-JP" altLang="en-US" sz="3600" dirty="0">
                <a:solidFill>
                  <a:prstClr val="black"/>
                </a:solidFill>
              </a:rPr>
              <a:t>）＝</a:t>
            </a:r>
            <a:r>
              <a:rPr lang="en-US" altLang="ja-JP" sz="3600" dirty="0">
                <a:solidFill>
                  <a:prstClr val="black"/>
                </a:solidFill>
              </a:rPr>
              <a:t>P(A,B)/P(B)</a:t>
            </a:r>
          </a:p>
          <a:p>
            <a:pPr defTabSz="457200"/>
            <a:endParaRPr lang="en-US" altLang="ja-JP" sz="3600" dirty="0">
              <a:solidFill>
                <a:prstClr val="black"/>
              </a:solidFill>
            </a:endParaRPr>
          </a:p>
          <a:p>
            <a:pPr defTabSz="457200"/>
            <a:r>
              <a:rPr lang="ja-JP" altLang="en-US" sz="2800" dirty="0">
                <a:solidFill>
                  <a:prstClr val="black"/>
                </a:solidFill>
              </a:rPr>
              <a:t>条件付確率　</a:t>
            </a:r>
            <a:r>
              <a:rPr lang="en-US" altLang="ja-JP" sz="2800" dirty="0">
                <a:solidFill>
                  <a:prstClr val="black"/>
                </a:solidFill>
              </a:rPr>
              <a:t>= </a:t>
            </a:r>
            <a:r>
              <a:rPr lang="ja-JP" altLang="en-US" sz="2800" dirty="0">
                <a:solidFill>
                  <a:prstClr val="black"/>
                </a:solidFill>
              </a:rPr>
              <a:t>同時確率</a:t>
            </a:r>
            <a:r>
              <a:rPr lang="en-US" altLang="ja-JP" sz="2800" dirty="0">
                <a:solidFill>
                  <a:prstClr val="black"/>
                </a:solidFill>
              </a:rPr>
              <a:t>/</a:t>
            </a:r>
            <a:r>
              <a:rPr lang="ja-JP" altLang="en-US" sz="2800" dirty="0">
                <a:solidFill>
                  <a:prstClr val="black"/>
                </a:solidFill>
              </a:rPr>
              <a:t>周辺確率</a:t>
            </a:r>
          </a:p>
        </p:txBody>
      </p:sp>
    </p:spTree>
    <p:extLst>
      <p:ext uri="{BB962C8B-B14F-4D97-AF65-F5344CB8AC3E}">
        <p14:creationId xmlns:p14="http://schemas.microsoft.com/office/powerpoint/2010/main" val="172170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3"/>
          <p:cNvGraphicFramePr>
            <a:graphicFrameLocks noGrp="1"/>
          </p:cNvGraphicFramePr>
          <p:nvPr/>
        </p:nvGraphicFramePr>
        <p:xfrm>
          <a:off x="555814" y="3675524"/>
          <a:ext cx="6472518" cy="30838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57506"/>
                <a:gridCol w="2157506"/>
                <a:gridCol w="2157506"/>
              </a:tblGrid>
              <a:tr h="1015006">
                <a:tc>
                  <a:txBody>
                    <a:bodyPr/>
                    <a:lstStyle/>
                    <a:p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0 </a:t>
                      </a:r>
                      <a:r>
                        <a:rPr kumimoji="1" lang="ja-JP" altLang="en-US" sz="3200" dirty="0" smtClean="0"/>
                        <a:t> 負</a:t>
                      </a:r>
                      <a:r>
                        <a:rPr kumimoji="1" lang="en-US" altLang="ja-JP" sz="3200" dirty="0" smtClean="0"/>
                        <a:t> (lose)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 smtClean="0"/>
                        <a:t>１　勝</a:t>
                      </a:r>
                      <a:r>
                        <a:rPr kumimoji="1" lang="en-US" altLang="ja-JP" sz="3200" dirty="0" smtClean="0"/>
                        <a:t> (win)</a:t>
                      </a:r>
                      <a:endParaRPr kumimoji="1" lang="ja-JP" altLang="en-US" sz="3200" dirty="0"/>
                    </a:p>
                  </a:txBody>
                  <a:tcPr/>
                </a:tc>
              </a:tr>
              <a:tr h="1034427"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0</a:t>
                      </a:r>
                      <a:r>
                        <a:rPr kumimoji="1" lang="ja-JP" altLang="en-US" sz="3200" dirty="0" smtClean="0"/>
                        <a:t> 負</a:t>
                      </a:r>
                      <a:r>
                        <a:rPr kumimoji="1" lang="en-US" altLang="ja-JP" sz="3200" dirty="0" smtClean="0"/>
                        <a:t> (lose)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30/100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10/100</a:t>
                      </a:r>
                      <a:endParaRPr kumimoji="1" lang="ja-JP" altLang="en-US" sz="3200" dirty="0"/>
                    </a:p>
                  </a:txBody>
                  <a:tcPr/>
                </a:tc>
              </a:tr>
              <a:tr h="1034427"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1</a:t>
                      </a:r>
                      <a:r>
                        <a:rPr kumimoji="1" lang="ja-JP" altLang="en-US" sz="3200" dirty="0" smtClean="0"/>
                        <a:t> 勝</a:t>
                      </a:r>
                      <a:r>
                        <a:rPr kumimoji="1" lang="en-US" altLang="ja-JP" sz="3200" dirty="0" smtClean="0"/>
                        <a:t> (win)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10/100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 smtClean="0"/>
                        <a:t>50/100</a:t>
                      </a:r>
                      <a:endParaRPr kumimoji="1" lang="ja-JP" altLang="en-US" sz="3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テキスト ボックス 5"/>
          <p:cNvSpPr txBox="1"/>
          <p:nvPr/>
        </p:nvSpPr>
        <p:spPr>
          <a:xfrm>
            <a:off x="3695496" y="3137642"/>
            <a:ext cx="24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ja-JP" sz="3600" dirty="0">
                <a:solidFill>
                  <a:prstClr val="black"/>
                </a:solidFill>
              </a:rPr>
              <a:t>A</a:t>
            </a:r>
            <a:endParaRPr lang="ja-JP" altLang="en-US" sz="3600" dirty="0">
              <a:solidFill>
                <a:prstClr val="black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-17927" y="5002304"/>
            <a:ext cx="4363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3600" dirty="0">
                <a:solidFill>
                  <a:prstClr val="black"/>
                </a:solidFill>
              </a:rPr>
              <a:t>B</a:t>
            </a:r>
            <a:endParaRPr lang="ja-JP" altLang="en-US" sz="3600" dirty="0">
              <a:solidFill>
                <a:prstClr val="black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79693" y="152647"/>
            <a:ext cx="8925264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altLang="ja-JP" sz="2400" dirty="0">
                <a:solidFill>
                  <a:prstClr val="black"/>
                </a:solidFill>
              </a:rPr>
              <a:t>A</a:t>
            </a:r>
            <a:r>
              <a:rPr lang="ja-JP" altLang="en-US" sz="2400" dirty="0">
                <a:solidFill>
                  <a:prstClr val="black"/>
                </a:solidFill>
              </a:rPr>
              <a:t>が勝った場合に、</a:t>
            </a:r>
            <a:r>
              <a:rPr lang="en-US" altLang="ja-JP" sz="2400" dirty="0">
                <a:solidFill>
                  <a:prstClr val="black"/>
                </a:solidFill>
              </a:rPr>
              <a:t>B</a:t>
            </a:r>
            <a:r>
              <a:rPr lang="ja-JP" altLang="en-US" sz="2400" dirty="0">
                <a:solidFill>
                  <a:prstClr val="black"/>
                </a:solidFill>
              </a:rPr>
              <a:t>も勝つ確率</a:t>
            </a:r>
            <a:endParaRPr lang="en-US" altLang="ja-JP" sz="2400" dirty="0">
              <a:solidFill>
                <a:prstClr val="black"/>
              </a:solidFill>
            </a:endParaRPr>
          </a:p>
          <a:p>
            <a:pPr defTabSz="457200"/>
            <a:endParaRPr lang="en-US" altLang="ja-JP" sz="24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2800" b="1" dirty="0">
                <a:solidFill>
                  <a:prstClr val="black"/>
                </a:solidFill>
              </a:rPr>
              <a:t>P(Z</a:t>
            </a:r>
            <a:r>
              <a:rPr lang="en-US" altLang="ja-JP" sz="2800" b="1" baseline="-25000" dirty="0">
                <a:solidFill>
                  <a:prstClr val="black"/>
                </a:solidFill>
              </a:rPr>
              <a:t>B</a:t>
            </a:r>
            <a:r>
              <a:rPr lang="en-US" altLang="ja-JP" sz="2800" b="1" dirty="0">
                <a:solidFill>
                  <a:prstClr val="black"/>
                </a:solidFill>
              </a:rPr>
              <a:t>=1|Z</a:t>
            </a:r>
            <a:r>
              <a:rPr lang="en-US" altLang="ja-JP" sz="2800" b="1" baseline="-25000" dirty="0">
                <a:solidFill>
                  <a:prstClr val="black"/>
                </a:solidFill>
              </a:rPr>
              <a:t>A</a:t>
            </a:r>
            <a:r>
              <a:rPr lang="en-US" altLang="ja-JP" sz="2800" b="1" dirty="0">
                <a:solidFill>
                  <a:prstClr val="black"/>
                </a:solidFill>
              </a:rPr>
              <a:t>=1)</a:t>
            </a:r>
            <a:r>
              <a:rPr lang="en-US" altLang="ja-JP" sz="2800" dirty="0">
                <a:solidFill>
                  <a:prstClr val="black"/>
                </a:solidFill>
              </a:rPr>
              <a:t> = P(Z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A</a:t>
            </a:r>
            <a:r>
              <a:rPr lang="en-US" altLang="ja-JP" sz="2800" dirty="0">
                <a:solidFill>
                  <a:prstClr val="black"/>
                </a:solidFill>
              </a:rPr>
              <a:t>=1, 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B</a:t>
            </a:r>
            <a:r>
              <a:rPr lang="en-US" altLang="ja-JP" sz="2800" dirty="0">
                <a:solidFill>
                  <a:prstClr val="black"/>
                </a:solidFill>
              </a:rPr>
              <a:t>=1) / P(Z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A</a:t>
            </a:r>
            <a:r>
              <a:rPr lang="en-US" altLang="ja-JP" sz="2800" dirty="0">
                <a:solidFill>
                  <a:prstClr val="black"/>
                </a:solidFill>
              </a:rPr>
              <a:t>=1)</a:t>
            </a:r>
          </a:p>
          <a:p>
            <a:pPr defTabSz="457200"/>
            <a:endParaRPr lang="en-US" altLang="ja-JP" sz="28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2800" dirty="0">
                <a:solidFill>
                  <a:prstClr val="black"/>
                </a:solidFill>
              </a:rPr>
              <a:t>                          = P(Z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A</a:t>
            </a:r>
            <a:r>
              <a:rPr lang="en-US" altLang="ja-JP" sz="2800" dirty="0">
                <a:solidFill>
                  <a:prstClr val="black"/>
                </a:solidFill>
              </a:rPr>
              <a:t>=1, 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B</a:t>
            </a:r>
            <a:r>
              <a:rPr lang="en-US" altLang="ja-JP" sz="2800" dirty="0">
                <a:solidFill>
                  <a:prstClr val="black"/>
                </a:solidFill>
              </a:rPr>
              <a:t>=1) / P(Z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A</a:t>
            </a:r>
            <a:r>
              <a:rPr lang="en-US" altLang="ja-JP" sz="2800" dirty="0">
                <a:solidFill>
                  <a:prstClr val="black"/>
                </a:solidFill>
              </a:rPr>
              <a:t>=1, 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B</a:t>
            </a:r>
            <a:r>
              <a:rPr lang="en-US" altLang="ja-JP" sz="2800" dirty="0">
                <a:solidFill>
                  <a:prstClr val="black"/>
                </a:solidFill>
              </a:rPr>
              <a:t>=0) + P(Z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A</a:t>
            </a:r>
            <a:r>
              <a:rPr lang="en-US" altLang="ja-JP" sz="2800" dirty="0">
                <a:solidFill>
                  <a:prstClr val="black"/>
                </a:solidFill>
              </a:rPr>
              <a:t>=1, Z</a:t>
            </a:r>
            <a:r>
              <a:rPr lang="en-US" altLang="ja-JP" sz="2800" baseline="-25000" dirty="0">
                <a:solidFill>
                  <a:prstClr val="black"/>
                </a:solidFill>
              </a:rPr>
              <a:t>B</a:t>
            </a:r>
            <a:r>
              <a:rPr lang="en-US" altLang="ja-JP" sz="2800" dirty="0">
                <a:solidFill>
                  <a:prstClr val="black"/>
                </a:solidFill>
              </a:rPr>
              <a:t>=1)</a:t>
            </a:r>
          </a:p>
          <a:p>
            <a:pPr defTabSz="457200"/>
            <a:endParaRPr lang="en-US" altLang="ja-JP" sz="2800" dirty="0">
              <a:solidFill>
                <a:prstClr val="black"/>
              </a:solidFill>
            </a:endParaRPr>
          </a:p>
          <a:p>
            <a:pPr defTabSz="457200"/>
            <a:r>
              <a:rPr lang="en-US" altLang="ja-JP" sz="2800" dirty="0">
                <a:solidFill>
                  <a:prstClr val="black"/>
                </a:solidFill>
              </a:rPr>
              <a:t>                          =   (50/100) / [(10/100) + (50/100)]</a:t>
            </a:r>
            <a:r>
              <a:rPr lang="ja-JP" altLang="en-US" sz="2800" dirty="0">
                <a:solidFill>
                  <a:prstClr val="black"/>
                </a:solidFill>
              </a:rPr>
              <a:t>   </a:t>
            </a:r>
            <a:r>
              <a:rPr lang="en-US" altLang="ja-JP" sz="2800" dirty="0">
                <a:solidFill>
                  <a:prstClr val="black"/>
                </a:solidFill>
              </a:rPr>
              <a:t>=   5/6 </a:t>
            </a:r>
            <a:endParaRPr lang="ja-JP" altLang="en-US" sz="2800" dirty="0">
              <a:solidFill>
                <a:prstClr val="black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221679" y="5325469"/>
            <a:ext cx="19223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dirty="0">
                <a:solidFill>
                  <a:srgbClr val="FF0000"/>
                </a:solidFill>
              </a:rPr>
              <a:t>ー＞</a:t>
            </a:r>
            <a:endParaRPr lang="en-US" altLang="ja-JP" dirty="0">
              <a:solidFill>
                <a:srgbClr val="FF0000"/>
              </a:solidFill>
            </a:endParaRPr>
          </a:p>
          <a:p>
            <a:pPr defTabSz="457200"/>
            <a:endParaRPr lang="en-US" altLang="ja-JP" dirty="0">
              <a:solidFill>
                <a:srgbClr val="FF0000"/>
              </a:solidFill>
            </a:endParaRPr>
          </a:p>
          <a:p>
            <a:pPr defTabSz="457200"/>
            <a:r>
              <a:rPr lang="en-US" altLang="ja-JP" dirty="0">
                <a:solidFill>
                  <a:srgbClr val="FF0000"/>
                </a:solidFill>
              </a:rPr>
              <a:t>B</a:t>
            </a:r>
            <a:r>
              <a:rPr lang="ja-JP" altLang="en-US" dirty="0">
                <a:solidFill>
                  <a:srgbClr val="FF0000"/>
                </a:solidFill>
              </a:rPr>
              <a:t>が勝った場合に</a:t>
            </a:r>
            <a:endParaRPr lang="en-US" altLang="ja-JP" dirty="0">
              <a:solidFill>
                <a:srgbClr val="FF0000"/>
              </a:solidFill>
            </a:endParaRPr>
          </a:p>
          <a:p>
            <a:pPr defTabSz="457200"/>
            <a:r>
              <a:rPr lang="en-US" altLang="ja-JP" dirty="0">
                <a:solidFill>
                  <a:srgbClr val="FF0000"/>
                </a:solidFill>
              </a:rPr>
              <a:t>A</a:t>
            </a:r>
            <a:r>
              <a:rPr lang="ja-JP" altLang="en-US" dirty="0">
                <a:solidFill>
                  <a:srgbClr val="FF0000"/>
                </a:solidFill>
              </a:rPr>
              <a:t>が勝つ確率は？</a:t>
            </a:r>
          </a:p>
        </p:txBody>
      </p:sp>
    </p:spTree>
    <p:extLst>
      <p:ext uri="{BB962C8B-B14F-4D97-AF65-F5344CB8AC3E}">
        <p14:creationId xmlns:p14="http://schemas.microsoft.com/office/powerpoint/2010/main" val="101458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277</TotalTime>
  <Words>1336</Words>
  <Application>Microsoft Macintosh PowerPoint</Application>
  <PresentationFormat>画面に合わせる (4:3)</PresentationFormat>
  <Paragraphs>339</Paragraphs>
  <Slides>34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34</vt:i4>
      </vt:variant>
    </vt:vector>
  </HeadingPairs>
  <TitlesOfParts>
    <vt:vector size="41" baseType="lpstr">
      <vt:lpstr>Calibri</vt:lpstr>
      <vt:lpstr>ＭＳ Ｐゴシック</vt:lpstr>
      <vt:lpstr>Symbol</vt:lpstr>
      <vt:lpstr>Wingdings</vt:lpstr>
      <vt:lpstr>Yu Gothic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寺内良平</dc:creator>
  <cp:lastModifiedBy>寺内良平</cp:lastModifiedBy>
  <cp:revision>30</cp:revision>
  <dcterms:created xsi:type="dcterms:W3CDTF">2018-11-13T02:15:40Z</dcterms:created>
  <dcterms:modified xsi:type="dcterms:W3CDTF">2018-12-04T05:26:35Z</dcterms:modified>
</cp:coreProperties>
</file>

<file path=docProps/thumbnail.jpeg>
</file>